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56" r:id="rId5"/>
    <p:sldId id="258" r:id="rId6"/>
    <p:sldId id="262" r:id="rId7"/>
    <p:sldId id="266" r:id="rId8"/>
    <p:sldId id="273" r:id="rId9"/>
    <p:sldId id="259" r:id="rId10"/>
    <p:sldId id="276" r:id="rId11"/>
    <p:sldId id="277" r:id="rId12"/>
    <p:sldId id="274" r:id="rId13"/>
    <p:sldId id="268" r:id="rId14"/>
    <p:sldId id="278" r:id="rId15"/>
    <p:sldId id="279" r:id="rId16"/>
    <p:sldId id="293" r:id="rId17"/>
    <p:sldId id="292" r:id="rId18"/>
    <p:sldId id="294" r:id="rId19"/>
    <p:sldId id="295" r:id="rId20"/>
    <p:sldId id="296" r:id="rId21"/>
    <p:sldId id="297" r:id="rId22"/>
    <p:sldId id="298" r:id="rId23"/>
    <p:sldId id="301" r:id="rId24"/>
    <p:sldId id="302" r:id="rId25"/>
    <p:sldId id="299" r:id="rId26"/>
    <p:sldId id="300" r:id="rId27"/>
    <p:sldId id="26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0000"/>
    <a:srgbClr val="0088CE"/>
    <a:srgbClr val="7BB8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A43D75-8CC2-4E5E-B83A-52E6162F4177}" v="3" dt="2025-06-05T08:44:53.3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03" autoAdjust="0"/>
    <p:restoredTop sz="89003"/>
  </p:normalViewPr>
  <p:slideViewPr>
    <p:cSldViewPr snapToGrid="0" snapToObjects="1">
      <p:cViewPr varScale="1">
        <p:scale>
          <a:sx n="141" d="100"/>
          <a:sy n="141" d="100"/>
        </p:scale>
        <p:origin x="1248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F32A64-A2EE-4725-8181-DE0972F96FA0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ADC6DB7F-9076-4371-A0D8-12660508DC18}">
      <dgm:prSet phldrT="[besedilo]"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Občina</a:t>
          </a:r>
        </a:p>
      </dgm:t>
    </dgm:pt>
    <dgm:pt modelId="{877D8C34-5E70-4BE3-94AB-8455E2D90BC5}" type="parTrans" cxnId="{158FCDD6-5B4F-4BDA-8879-92E5E4890F5A}">
      <dgm:prSet/>
      <dgm:spPr/>
      <dgm:t>
        <a:bodyPr/>
        <a:lstStyle/>
        <a:p>
          <a:endParaRPr lang="sl-SI"/>
        </a:p>
      </dgm:t>
    </dgm:pt>
    <dgm:pt modelId="{3B1F4BCC-4211-416E-87CE-A6425EE7EF5D}" type="sibTrans" cxnId="{158FCDD6-5B4F-4BDA-8879-92E5E4890F5A}">
      <dgm:prSet/>
      <dgm:spPr/>
      <dgm:t>
        <a:bodyPr/>
        <a:lstStyle/>
        <a:p>
          <a:endParaRPr lang="sl-SI"/>
        </a:p>
      </dgm:t>
    </dgm:pt>
    <dgm:pt modelId="{C8BF5DBD-92D9-4342-9E52-5F1187729027}">
      <dgm:prSet phldrT="[besedilo]"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Vzgojno- izobraževalne inštitucije</a:t>
          </a:r>
        </a:p>
      </dgm:t>
    </dgm:pt>
    <dgm:pt modelId="{C6273384-8C20-4628-AAE6-F0A163B706F0}" type="parTrans" cxnId="{43126BA0-AAFB-4DA0-92CB-7A72304864CD}">
      <dgm:prSet/>
      <dgm:spPr/>
      <dgm:t>
        <a:bodyPr/>
        <a:lstStyle/>
        <a:p>
          <a:endParaRPr lang="sl-SI"/>
        </a:p>
      </dgm:t>
    </dgm:pt>
    <dgm:pt modelId="{2972427E-8D9D-4DEB-8489-019C01371EC5}" type="sibTrans" cxnId="{43126BA0-AAFB-4DA0-92CB-7A72304864CD}">
      <dgm:prSet/>
      <dgm:spPr/>
      <dgm:t>
        <a:bodyPr/>
        <a:lstStyle/>
        <a:p>
          <a:endParaRPr lang="sl-SI"/>
        </a:p>
      </dgm:t>
    </dgm:pt>
    <dgm:pt modelId="{5F5B6ACA-D2A0-450F-991A-64DE7536073D}">
      <dgm:prSet phldrT="[besedilo]"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Center za socialno delo</a:t>
          </a:r>
        </a:p>
      </dgm:t>
    </dgm:pt>
    <dgm:pt modelId="{9982FD4D-14AC-4EE4-B454-ABB56BC1D742}" type="parTrans" cxnId="{6DFFE446-DD53-4D85-A1BA-6C14062C689D}">
      <dgm:prSet/>
      <dgm:spPr/>
      <dgm:t>
        <a:bodyPr/>
        <a:lstStyle/>
        <a:p>
          <a:endParaRPr lang="sl-SI"/>
        </a:p>
      </dgm:t>
    </dgm:pt>
    <dgm:pt modelId="{80E268C3-8D41-41F7-9C8D-1D81EB067E0E}" type="sibTrans" cxnId="{6DFFE446-DD53-4D85-A1BA-6C14062C689D}">
      <dgm:prSet/>
      <dgm:spPr/>
      <dgm:t>
        <a:bodyPr/>
        <a:lstStyle/>
        <a:p>
          <a:endParaRPr lang="sl-SI"/>
        </a:p>
      </dgm:t>
    </dgm:pt>
    <dgm:pt modelId="{33FFA343-AD99-4050-B956-3B2E603140F5}">
      <dgm:prSet phldrT="[besedilo]"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NIJZ </a:t>
          </a:r>
        </a:p>
        <a:p>
          <a:r>
            <a:rPr lang="sl-SI" sz="1400" b="1" dirty="0">
              <a:latin typeface="+mj-lt"/>
              <a:cs typeface="Arial" panose="020B0604020202020204" pitchFamily="34" charset="0"/>
            </a:rPr>
            <a:t>(regijska OE)</a:t>
          </a:r>
          <a:r>
            <a:rPr lang="sl-SI" sz="1100" dirty="0"/>
            <a:t> </a:t>
          </a:r>
        </a:p>
      </dgm:t>
    </dgm:pt>
    <dgm:pt modelId="{B4788811-CA8F-4BF7-B563-12EC70D91492}" type="parTrans" cxnId="{EA0A210E-FB76-41B8-AF44-4C23DFDF343B}">
      <dgm:prSet/>
      <dgm:spPr/>
      <dgm:t>
        <a:bodyPr/>
        <a:lstStyle/>
        <a:p>
          <a:endParaRPr lang="sl-SI"/>
        </a:p>
      </dgm:t>
    </dgm:pt>
    <dgm:pt modelId="{DB7222E5-7DB2-4280-850C-6A39D96E2176}" type="sibTrans" cxnId="{EA0A210E-FB76-41B8-AF44-4C23DFDF343B}">
      <dgm:prSet/>
      <dgm:spPr/>
      <dgm:t>
        <a:bodyPr/>
        <a:lstStyle/>
        <a:p>
          <a:endParaRPr lang="sl-SI"/>
        </a:p>
      </dgm:t>
    </dgm:pt>
    <dgm:pt modelId="{7DF3FD3F-835F-4695-BFF4-38077EE8BBB9}">
      <dgm:prSet phldrT="[besedilo]"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Zdravstveni dom</a:t>
          </a:r>
        </a:p>
      </dgm:t>
    </dgm:pt>
    <dgm:pt modelId="{236C6813-310B-4EB0-BD95-3D7C7EE00C28}" type="parTrans" cxnId="{82A39EF2-AF7A-4C84-8331-D4D0DB4E691B}">
      <dgm:prSet/>
      <dgm:spPr/>
      <dgm:t>
        <a:bodyPr/>
        <a:lstStyle/>
        <a:p>
          <a:endParaRPr lang="sl-SI"/>
        </a:p>
      </dgm:t>
    </dgm:pt>
    <dgm:pt modelId="{CCE71765-BC70-49F9-B936-8416326D19F6}" type="sibTrans" cxnId="{82A39EF2-AF7A-4C84-8331-D4D0DB4E691B}">
      <dgm:prSet/>
      <dgm:spPr/>
      <dgm:t>
        <a:bodyPr/>
        <a:lstStyle/>
        <a:p>
          <a:endParaRPr lang="sl-SI"/>
        </a:p>
      </dgm:t>
    </dgm:pt>
    <dgm:pt modelId="{BEDBF9CF-7A9B-48E2-9678-ABAE85FC5D76}">
      <dgm:prSet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Zaposlitvene inštitucije</a:t>
          </a:r>
        </a:p>
      </dgm:t>
    </dgm:pt>
    <dgm:pt modelId="{ADE8A73C-D55F-4F31-9A62-EFA8647B95D6}" type="parTrans" cxnId="{FC5F6755-3020-43A0-919A-A8218B9A6A43}">
      <dgm:prSet/>
      <dgm:spPr/>
      <dgm:t>
        <a:bodyPr/>
        <a:lstStyle/>
        <a:p>
          <a:endParaRPr lang="sl-SI"/>
        </a:p>
      </dgm:t>
    </dgm:pt>
    <dgm:pt modelId="{2AA95A95-88BC-496E-B32D-889503DA9D30}" type="sibTrans" cxnId="{FC5F6755-3020-43A0-919A-A8218B9A6A43}">
      <dgm:prSet/>
      <dgm:spPr/>
      <dgm:t>
        <a:bodyPr/>
        <a:lstStyle/>
        <a:p>
          <a:endParaRPr lang="sl-SI"/>
        </a:p>
      </dgm:t>
    </dgm:pt>
    <dgm:pt modelId="{CFA55241-47AA-4D17-8F7D-2B1032D90E6A}">
      <dgm:prSet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NVO-ji (športna društva,..)</a:t>
          </a:r>
        </a:p>
      </dgm:t>
    </dgm:pt>
    <dgm:pt modelId="{6BB52935-5363-4951-87A8-426CF64428E3}" type="parTrans" cxnId="{6E451644-0F0B-4DEC-938E-DBB43843234A}">
      <dgm:prSet/>
      <dgm:spPr/>
      <dgm:t>
        <a:bodyPr/>
        <a:lstStyle/>
        <a:p>
          <a:endParaRPr lang="sl-SI"/>
        </a:p>
      </dgm:t>
    </dgm:pt>
    <dgm:pt modelId="{C89DA450-D6EA-4844-900E-A686235D89B0}" type="sibTrans" cxnId="{6E451644-0F0B-4DEC-938E-DBB43843234A}">
      <dgm:prSet/>
      <dgm:spPr/>
      <dgm:t>
        <a:bodyPr/>
        <a:lstStyle/>
        <a:p>
          <a:endParaRPr lang="sl-SI"/>
        </a:p>
      </dgm:t>
    </dgm:pt>
    <dgm:pt modelId="{CFAB1111-377A-46C3-89E6-474D60E7E68B}">
      <dgm:prSet custT="1"/>
      <dgm:spPr/>
      <dgm:t>
        <a:bodyPr/>
        <a:lstStyle/>
        <a:p>
          <a:r>
            <a:rPr lang="sl-SI" sz="1400" b="1" dirty="0">
              <a:latin typeface="+mj-lt"/>
              <a:cs typeface="Arial" panose="020B0604020202020204" pitchFamily="34" charset="0"/>
            </a:rPr>
            <a:t>Druge iniciative</a:t>
          </a:r>
        </a:p>
      </dgm:t>
    </dgm:pt>
    <dgm:pt modelId="{9E1385FA-51EC-4BD9-B606-AA922D67E607}" type="parTrans" cxnId="{E33D8B5C-8E2D-4D60-AED7-EE45373AB1E4}">
      <dgm:prSet/>
      <dgm:spPr/>
      <dgm:t>
        <a:bodyPr/>
        <a:lstStyle/>
        <a:p>
          <a:endParaRPr lang="sl-SI"/>
        </a:p>
      </dgm:t>
    </dgm:pt>
    <dgm:pt modelId="{5D42E8B6-FF79-41A5-8EA9-F5E9A7721E46}" type="sibTrans" cxnId="{E33D8B5C-8E2D-4D60-AED7-EE45373AB1E4}">
      <dgm:prSet/>
      <dgm:spPr/>
      <dgm:t>
        <a:bodyPr/>
        <a:lstStyle/>
        <a:p>
          <a:endParaRPr lang="sl-SI"/>
        </a:p>
      </dgm:t>
    </dgm:pt>
    <dgm:pt modelId="{0D3A8036-E0A2-40EB-A694-9066C5DA3315}" type="pres">
      <dgm:prSet presAssocID="{1AF32A64-A2EE-4725-8181-DE0972F96FA0}" presName="cycle" presStyleCnt="0">
        <dgm:presLayoutVars>
          <dgm:dir/>
          <dgm:resizeHandles val="exact"/>
        </dgm:presLayoutVars>
      </dgm:prSet>
      <dgm:spPr/>
    </dgm:pt>
    <dgm:pt modelId="{4661CE61-2020-4136-B284-2F3572687F3C}" type="pres">
      <dgm:prSet presAssocID="{ADC6DB7F-9076-4371-A0D8-12660508DC18}" presName="node" presStyleLbl="node1" presStyleIdx="0" presStyleCnt="8">
        <dgm:presLayoutVars>
          <dgm:bulletEnabled val="1"/>
        </dgm:presLayoutVars>
      </dgm:prSet>
      <dgm:spPr/>
    </dgm:pt>
    <dgm:pt modelId="{8007381A-A8D1-4557-8010-9DD3C6A8CF89}" type="pres">
      <dgm:prSet presAssocID="{ADC6DB7F-9076-4371-A0D8-12660508DC18}" presName="spNode" presStyleCnt="0"/>
      <dgm:spPr/>
    </dgm:pt>
    <dgm:pt modelId="{02C6CB92-DB43-49A5-BEBA-D1B17E2D4D08}" type="pres">
      <dgm:prSet presAssocID="{3B1F4BCC-4211-416E-87CE-A6425EE7EF5D}" presName="sibTrans" presStyleLbl="sibTrans1D1" presStyleIdx="0" presStyleCnt="8"/>
      <dgm:spPr/>
    </dgm:pt>
    <dgm:pt modelId="{742D7CDD-6980-4B92-95FF-A5486EED344A}" type="pres">
      <dgm:prSet presAssocID="{CFA55241-47AA-4D17-8F7D-2B1032D90E6A}" presName="node" presStyleLbl="node1" presStyleIdx="1" presStyleCnt="8" custScaleX="127061" custScaleY="92755">
        <dgm:presLayoutVars>
          <dgm:bulletEnabled val="1"/>
        </dgm:presLayoutVars>
      </dgm:prSet>
      <dgm:spPr/>
    </dgm:pt>
    <dgm:pt modelId="{834E363E-2E5D-466F-9479-44F1DCFCD66A}" type="pres">
      <dgm:prSet presAssocID="{CFA55241-47AA-4D17-8F7D-2B1032D90E6A}" presName="spNode" presStyleCnt="0"/>
      <dgm:spPr/>
    </dgm:pt>
    <dgm:pt modelId="{3F5CFD67-D8D6-4849-82D2-579FB259688A}" type="pres">
      <dgm:prSet presAssocID="{C89DA450-D6EA-4844-900E-A686235D89B0}" presName="sibTrans" presStyleLbl="sibTrans1D1" presStyleIdx="1" presStyleCnt="8"/>
      <dgm:spPr/>
    </dgm:pt>
    <dgm:pt modelId="{7FCE3549-547E-4B25-94A7-476983A19949}" type="pres">
      <dgm:prSet presAssocID="{CFAB1111-377A-46C3-89E6-474D60E7E68B}" presName="node" presStyleLbl="node1" presStyleIdx="2" presStyleCnt="8">
        <dgm:presLayoutVars>
          <dgm:bulletEnabled val="1"/>
        </dgm:presLayoutVars>
      </dgm:prSet>
      <dgm:spPr/>
    </dgm:pt>
    <dgm:pt modelId="{7928867E-B43C-4D4A-BEA5-C1E20841B50C}" type="pres">
      <dgm:prSet presAssocID="{CFAB1111-377A-46C3-89E6-474D60E7E68B}" presName="spNode" presStyleCnt="0"/>
      <dgm:spPr/>
    </dgm:pt>
    <dgm:pt modelId="{0ECFE42B-BC84-4490-8DB0-AAF9B389E2BC}" type="pres">
      <dgm:prSet presAssocID="{5D42E8B6-FF79-41A5-8EA9-F5E9A7721E46}" presName="sibTrans" presStyleLbl="sibTrans1D1" presStyleIdx="2" presStyleCnt="8"/>
      <dgm:spPr/>
    </dgm:pt>
    <dgm:pt modelId="{84BCB0C5-61D3-4B92-AE76-3D720F641CF2}" type="pres">
      <dgm:prSet presAssocID="{C8BF5DBD-92D9-4342-9E52-5F1187729027}" presName="node" presStyleLbl="node1" presStyleIdx="3" presStyleCnt="8" custScaleX="135563">
        <dgm:presLayoutVars>
          <dgm:bulletEnabled val="1"/>
        </dgm:presLayoutVars>
      </dgm:prSet>
      <dgm:spPr/>
    </dgm:pt>
    <dgm:pt modelId="{3267C169-98E2-4082-B006-EF1C32648883}" type="pres">
      <dgm:prSet presAssocID="{C8BF5DBD-92D9-4342-9E52-5F1187729027}" presName="spNode" presStyleCnt="0"/>
      <dgm:spPr/>
    </dgm:pt>
    <dgm:pt modelId="{6E26C9F6-C44B-47B8-B518-41112504088D}" type="pres">
      <dgm:prSet presAssocID="{2972427E-8D9D-4DEB-8489-019C01371EC5}" presName="sibTrans" presStyleLbl="sibTrans1D1" presStyleIdx="3" presStyleCnt="8"/>
      <dgm:spPr/>
    </dgm:pt>
    <dgm:pt modelId="{A026F103-7145-4069-82EB-3ABC40476433}" type="pres">
      <dgm:prSet presAssocID="{5F5B6ACA-D2A0-450F-991A-64DE7536073D}" presName="node" presStyleLbl="node1" presStyleIdx="4" presStyleCnt="8">
        <dgm:presLayoutVars>
          <dgm:bulletEnabled val="1"/>
        </dgm:presLayoutVars>
      </dgm:prSet>
      <dgm:spPr/>
    </dgm:pt>
    <dgm:pt modelId="{4BB41F3B-4B0A-4522-93A4-A20BC8D72CAA}" type="pres">
      <dgm:prSet presAssocID="{5F5B6ACA-D2A0-450F-991A-64DE7536073D}" presName="spNode" presStyleCnt="0"/>
      <dgm:spPr/>
    </dgm:pt>
    <dgm:pt modelId="{E7EEEF7F-7F4A-474A-9D7D-CC25AE507C8A}" type="pres">
      <dgm:prSet presAssocID="{80E268C3-8D41-41F7-9C8D-1D81EB067E0E}" presName="sibTrans" presStyleLbl="sibTrans1D1" presStyleIdx="4" presStyleCnt="8"/>
      <dgm:spPr/>
    </dgm:pt>
    <dgm:pt modelId="{1BAE8C1D-6F56-4B3C-B470-50C2E6716AF3}" type="pres">
      <dgm:prSet presAssocID="{BEDBF9CF-7A9B-48E2-9678-ABAE85FC5D76}" presName="node" presStyleLbl="node1" presStyleIdx="5" presStyleCnt="8" custScaleX="131612">
        <dgm:presLayoutVars>
          <dgm:bulletEnabled val="1"/>
        </dgm:presLayoutVars>
      </dgm:prSet>
      <dgm:spPr/>
    </dgm:pt>
    <dgm:pt modelId="{75C2DE60-D27F-4ECC-8AE5-3271DD2051F3}" type="pres">
      <dgm:prSet presAssocID="{BEDBF9CF-7A9B-48E2-9678-ABAE85FC5D76}" presName="spNode" presStyleCnt="0"/>
      <dgm:spPr/>
    </dgm:pt>
    <dgm:pt modelId="{28A88017-AA49-419A-8F46-C7ABA9BB61C1}" type="pres">
      <dgm:prSet presAssocID="{2AA95A95-88BC-496E-B32D-889503DA9D30}" presName="sibTrans" presStyleLbl="sibTrans1D1" presStyleIdx="5" presStyleCnt="8"/>
      <dgm:spPr/>
    </dgm:pt>
    <dgm:pt modelId="{62CB0C70-054D-4045-9256-18CB47F61B64}" type="pres">
      <dgm:prSet presAssocID="{33FFA343-AD99-4050-B956-3B2E603140F5}" presName="node" presStyleLbl="node1" presStyleIdx="6" presStyleCnt="8" custScaleX="152111">
        <dgm:presLayoutVars>
          <dgm:bulletEnabled val="1"/>
        </dgm:presLayoutVars>
      </dgm:prSet>
      <dgm:spPr/>
    </dgm:pt>
    <dgm:pt modelId="{9B58676C-7513-4107-B903-86E02D09BE9A}" type="pres">
      <dgm:prSet presAssocID="{33FFA343-AD99-4050-B956-3B2E603140F5}" presName="spNode" presStyleCnt="0"/>
      <dgm:spPr/>
    </dgm:pt>
    <dgm:pt modelId="{FD31D2E9-EE35-49F0-AB86-312481BD7720}" type="pres">
      <dgm:prSet presAssocID="{DB7222E5-7DB2-4280-850C-6A39D96E2176}" presName="sibTrans" presStyleLbl="sibTrans1D1" presStyleIdx="6" presStyleCnt="8"/>
      <dgm:spPr/>
    </dgm:pt>
    <dgm:pt modelId="{ABEB2F88-F3D8-4760-B170-5B5194810123}" type="pres">
      <dgm:prSet presAssocID="{7DF3FD3F-835F-4695-BFF4-38077EE8BBB9}" presName="node" presStyleLbl="node1" presStyleIdx="7" presStyleCnt="8" custScaleX="129128">
        <dgm:presLayoutVars>
          <dgm:bulletEnabled val="1"/>
        </dgm:presLayoutVars>
      </dgm:prSet>
      <dgm:spPr/>
    </dgm:pt>
    <dgm:pt modelId="{8C9FD52A-C476-49B0-A162-D7D7400B3248}" type="pres">
      <dgm:prSet presAssocID="{7DF3FD3F-835F-4695-BFF4-38077EE8BBB9}" presName="spNode" presStyleCnt="0"/>
      <dgm:spPr/>
    </dgm:pt>
    <dgm:pt modelId="{42BA63E7-50C8-4828-B81B-3CBE6E79EF00}" type="pres">
      <dgm:prSet presAssocID="{CCE71765-BC70-49F9-B936-8416326D19F6}" presName="sibTrans" presStyleLbl="sibTrans1D1" presStyleIdx="7" presStyleCnt="8"/>
      <dgm:spPr/>
    </dgm:pt>
  </dgm:ptLst>
  <dgm:cxnLst>
    <dgm:cxn modelId="{EA0A210E-FB76-41B8-AF44-4C23DFDF343B}" srcId="{1AF32A64-A2EE-4725-8181-DE0972F96FA0}" destId="{33FFA343-AD99-4050-B956-3B2E603140F5}" srcOrd="6" destOrd="0" parTransId="{B4788811-CA8F-4BF7-B563-12EC70D91492}" sibTransId="{DB7222E5-7DB2-4280-850C-6A39D96E2176}"/>
    <dgm:cxn modelId="{918FA61C-4B3F-43D8-A0CA-13856DD3FB3C}" type="presOf" srcId="{33FFA343-AD99-4050-B956-3B2E603140F5}" destId="{62CB0C70-054D-4045-9256-18CB47F61B64}" srcOrd="0" destOrd="0" presId="urn:microsoft.com/office/officeart/2005/8/layout/cycle6"/>
    <dgm:cxn modelId="{A8E1CD2D-1975-45A1-ADCC-F63DFE59BE2E}" type="presOf" srcId="{BEDBF9CF-7A9B-48E2-9678-ABAE85FC5D76}" destId="{1BAE8C1D-6F56-4B3C-B470-50C2E6716AF3}" srcOrd="0" destOrd="0" presId="urn:microsoft.com/office/officeart/2005/8/layout/cycle6"/>
    <dgm:cxn modelId="{E33D8B5C-8E2D-4D60-AED7-EE45373AB1E4}" srcId="{1AF32A64-A2EE-4725-8181-DE0972F96FA0}" destId="{CFAB1111-377A-46C3-89E6-474D60E7E68B}" srcOrd="2" destOrd="0" parTransId="{9E1385FA-51EC-4BD9-B606-AA922D67E607}" sibTransId="{5D42E8B6-FF79-41A5-8EA9-F5E9A7721E46}"/>
    <dgm:cxn modelId="{6E451644-0F0B-4DEC-938E-DBB43843234A}" srcId="{1AF32A64-A2EE-4725-8181-DE0972F96FA0}" destId="{CFA55241-47AA-4D17-8F7D-2B1032D90E6A}" srcOrd="1" destOrd="0" parTransId="{6BB52935-5363-4951-87A8-426CF64428E3}" sibTransId="{C89DA450-D6EA-4844-900E-A686235D89B0}"/>
    <dgm:cxn modelId="{39D23864-BE44-4DBE-B7A3-94D4EA5AD770}" type="presOf" srcId="{DB7222E5-7DB2-4280-850C-6A39D96E2176}" destId="{FD31D2E9-EE35-49F0-AB86-312481BD7720}" srcOrd="0" destOrd="0" presId="urn:microsoft.com/office/officeart/2005/8/layout/cycle6"/>
    <dgm:cxn modelId="{E074AD64-3563-40AA-826C-92C8B62140BA}" type="presOf" srcId="{C8BF5DBD-92D9-4342-9E52-5F1187729027}" destId="{84BCB0C5-61D3-4B92-AE76-3D720F641CF2}" srcOrd="0" destOrd="0" presId="urn:microsoft.com/office/officeart/2005/8/layout/cycle6"/>
    <dgm:cxn modelId="{20FDC664-DC79-4593-93E8-5B311AE2792B}" type="presOf" srcId="{2972427E-8D9D-4DEB-8489-019C01371EC5}" destId="{6E26C9F6-C44B-47B8-B518-41112504088D}" srcOrd="0" destOrd="0" presId="urn:microsoft.com/office/officeart/2005/8/layout/cycle6"/>
    <dgm:cxn modelId="{6DFFE446-DD53-4D85-A1BA-6C14062C689D}" srcId="{1AF32A64-A2EE-4725-8181-DE0972F96FA0}" destId="{5F5B6ACA-D2A0-450F-991A-64DE7536073D}" srcOrd="4" destOrd="0" parTransId="{9982FD4D-14AC-4EE4-B454-ABB56BC1D742}" sibTransId="{80E268C3-8D41-41F7-9C8D-1D81EB067E0E}"/>
    <dgm:cxn modelId="{B97BAB4F-FABD-46F9-8F0D-2BBC97EBB9EB}" type="presOf" srcId="{CFA55241-47AA-4D17-8F7D-2B1032D90E6A}" destId="{742D7CDD-6980-4B92-95FF-A5486EED344A}" srcOrd="0" destOrd="0" presId="urn:microsoft.com/office/officeart/2005/8/layout/cycle6"/>
    <dgm:cxn modelId="{FC5F6755-3020-43A0-919A-A8218B9A6A43}" srcId="{1AF32A64-A2EE-4725-8181-DE0972F96FA0}" destId="{BEDBF9CF-7A9B-48E2-9678-ABAE85FC5D76}" srcOrd="5" destOrd="0" parTransId="{ADE8A73C-D55F-4F31-9A62-EFA8647B95D6}" sibTransId="{2AA95A95-88BC-496E-B32D-889503DA9D30}"/>
    <dgm:cxn modelId="{87E07976-F18F-4ACE-B82A-2D3590F27B37}" type="presOf" srcId="{2AA95A95-88BC-496E-B32D-889503DA9D30}" destId="{28A88017-AA49-419A-8F46-C7ABA9BB61C1}" srcOrd="0" destOrd="0" presId="urn:microsoft.com/office/officeart/2005/8/layout/cycle6"/>
    <dgm:cxn modelId="{0008347A-55A3-4068-9877-FC75DD471508}" type="presOf" srcId="{ADC6DB7F-9076-4371-A0D8-12660508DC18}" destId="{4661CE61-2020-4136-B284-2F3572687F3C}" srcOrd="0" destOrd="0" presId="urn:microsoft.com/office/officeart/2005/8/layout/cycle6"/>
    <dgm:cxn modelId="{41118B7B-7C98-4281-AF85-061F08C54538}" type="presOf" srcId="{80E268C3-8D41-41F7-9C8D-1D81EB067E0E}" destId="{E7EEEF7F-7F4A-474A-9D7D-CC25AE507C8A}" srcOrd="0" destOrd="0" presId="urn:microsoft.com/office/officeart/2005/8/layout/cycle6"/>
    <dgm:cxn modelId="{5ADF4F86-4C94-4477-B44D-5D5D5B9C8C63}" type="presOf" srcId="{CFAB1111-377A-46C3-89E6-474D60E7E68B}" destId="{7FCE3549-547E-4B25-94A7-476983A19949}" srcOrd="0" destOrd="0" presId="urn:microsoft.com/office/officeart/2005/8/layout/cycle6"/>
    <dgm:cxn modelId="{26125199-DFA3-4FF0-BAD0-35B2B65B662D}" type="presOf" srcId="{5D42E8B6-FF79-41A5-8EA9-F5E9A7721E46}" destId="{0ECFE42B-BC84-4490-8DB0-AAF9B389E2BC}" srcOrd="0" destOrd="0" presId="urn:microsoft.com/office/officeart/2005/8/layout/cycle6"/>
    <dgm:cxn modelId="{43126BA0-AAFB-4DA0-92CB-7A72304864CD}" srcId="{1AF32A64-A2EE-4725-8181-DE0972F96FA0}" destId="{C8BF5DBD-92D9-4342-9E52-5F1187729027}" srcOrd="3" destOrd="0" parTransId="{C6273384-8C20-4628-AAE6-F0A163B706F0}" sibTransId="{2972427E-8D9D-4DEB-8489-019C01371EC5}"/>
    <dgm:cxn modelId="{B4ED6FA4-F323-43F0-9CF6-B959B22FA19F}" type="presOf" srcId="{3B1F4BCC-4211-416E-87CE-A6425EE7EF5D}" destId="{02C6CB92-DB43-49A5-BEBA-D1B17E2D4D08}" srcOrd="0" destOrd="0" presId="urn:microsoft.com/office/officeart/2005/8/layout/cycle6"/>
    <dgm:cxn modelId="{B90972AA-335A-4722-987A-0C9D4D1F738C}" type="presOf" srcId="{7DF3FD3F-835F-4695-BFF4-38077EE8BBB9}" destId="{ABEB2F88-F3D8-4760-B170-5B5194810123}" srcOrd="0" destOrd="0" presId="urn:microsoft.com/office/officeart/2005/8/layout/cycle6"/>
    <dgm:cxn modelId="{EF27A0B0-EA73-4E4D-A9F9-D5DB9A8622F3}" type="presOf" srcId="{C89DA450-D6EA-4844-900E-A686235D89B0}" destId="{3F5CFD67-D8D6-4849-82D2-579FB259688A}" srcOrd="0" destOrd="0" presId="urn:microsoft.com/office/officeart/2005/8/layout/cycle6"/>
    <dgm:cxn modelId="{597CA4B0-2DF9-410A-8595-625B13AB9DE9}" type="presOf" srcId="{1AF32A64-A2EE-4725-8181-DE0972F96FA0}" destId="{0D3A8036-E0A2-40EB-A694-9066C5DA3315}" srcOrd="0" destOrd="0" presId="urn:microsoft.com/office/officeart/2005/8/layout/cycle6"/>
    <dgm:cxn modelId="{0A57C6C1-7F0D-4125-B7D3-CB1EE7F9FE5E}" type="presOf" srcId="{5F5B6ACA-D2A0-450F-991A-64DE7536073D}" destId="{A026F103-7145-4069-82EB-3ABC40476433}" srcOrd="0" destOrd="0" presId="urn:microsoft.com/office/officeart/2005/8/layout/cycle6"/>
    <dgm:cxn modelId="{158FCDD6-5B4F-4BDA-8879-92E5E4890F5A}" srcId="{1AF32A64-A2EE-4725-8181-DE0972F96FA0}" destId="{ADC6DB7F-9076-4371-A0D8-12660508DC18}" srcOrd="0" destOrd="0" parTransId="{877D8C34-5E70-4BE3-94AB-8455E2D90BC5}" sibTransId="{3B1F4BCC-4211-416E-87CE-A6425EE7EF5D}"/>
    <dgm:cxn modelId="{1D4A96E1-50C8-46A3-9CB1-F872650A6A8B}" type="presOf" srcId="{CCE71765-BC70-49F9-B936-8416326D19F6}" destId="{42BA63E7-50C8-4828-B81B-3CBE6E79EF00}" srcOrd="0" destOrd="0" presId="urn:microsoft.com/office/officeart/2005/8/layout/cycle6"/>
    <dgm:cxn modelId="{82A39EF2-AF7A-4C84-8331-D4D0DB4E691B}" srcId="{1AF32A64-A2EE-4725-8181-DE0972F96FA0}" destId="{7DF3FD3F-835F-4695-BFF4-38077EE8BBB9}" srcOrd="7" destOrd="0" parTransId="{236C6813-310B-4EB0-BD95-3D7C7EE00C28}" sibTransId="{CCE71765-BC70-49F9-B936-8416326D19F6}"/>
    <dgm:cxn modelId="{6CC3B46A-395B-4CC3-A71C-09C39C025DBD}" type="presParOf" srcId="{0D3A8036-E0A2-40EB-A694-9066C5DA3315}" destId="{4661CE61-2020-4136-B284-2F3572687F3C}" srcOrd="0" destOrd="0" presId="urn:microsoft.com/office/officeart/2005/8/layout/cycle6"/>
    <dgm:cxn modelId="{4FA57A89-CF0E-4425-8525-31B7DC52B196}" type="presParOf" srcId="{0D3A8036-E0A2-40EB-A694-9066C5DA3315}" destId="{8007381A-A8D1-4557-8010-9DD3C6A8CF89}" srcOrd="1" destOrd="0" presId="urn:microsoft.com/office/officeart/2005/8/layout/cycle6"/>
    <dgm:cxn modelId="{391D85C7-AD5F-4BAD-B6A5-4F6D4B6E6AAE}" type="presParOf" srcId="{0D3A8036-E0A2-40EB-A694-9066C5DA3315}" destId="{02C6CB92-DB43-49A5-BEBA-D1B17E2D4D08}" srcOrd="2" destOrd="0" presId="urn:microsoft.com/office/officeart/2005/8/layout/cycle6"/>
    <dgm:cxn modelId="{9066124A-ECA8-4E47-A46D-87E4444BBDED}" type="presParOf" srcId="{0D3A8036-E0A2-40EB-A694-9066C5DA3315}" destId="{742D7CDD-6980-4B92-95FF-A5486EED344A}" srcOrd="3" destOrd="0" presId="urn:microsoft.com/office/officeart/2005/8/layout/cycle6"/>
    <dgm:cxn modelId="{F935193D-EFD0-4507-9928-9FA3E55EF13F}" type="presParOf" srcId="{0D3A8036-E0A2-40EB-A694-9066C5DA3315}" destId="{834E363E-2E5D-466F-9479-44F1DCFCD66A}" srcOrd="4" destOrd="0" presId="urn:microsoft.com/office/officeart/2005/8/layout/cycle6"/>
    <dgm:cxn modelId="{F8700EDE-CBEF-4E50-A43B-ECDEB4691232}" type="presParOf" srcId="{0D3A8036-E0A2-40EB-A694-9066C5DA3315}" destId="{3F5CFD67-D8D6-4849-82D2-579FB259688A}" srcOrd="5" destOrd="0" presId="urn:microsoft.com/office/officeart/2005/8/layout/cycle6"/>
    <dgm:cxn modelId="{5B44CA66-FDCC-42BC-9168-65E27904676B}" type="presParOf" srcId="{0D3A8036-E0A2-40EB-A694-9066C5DA3315}" destId="{7FCE3549-547E-4B25-94A7-476983A19949}" srcOrd="6" destOrd="0" presId="urn:microsoft.com/office/officeart/2005/8/layout/cycle6"/>
    <dgm:cxn modelId="{8AE9E6D9-6D8D-454F-B19C-1DB321C4931F}" type="presParOf" srcId="{0D3A8036-E0A2-40EB-A694-9066C5DA3315}" destId="{7928867E-B43C-4D4A-BEA5-C1E20841B50C}" srcOrd="7" destOrd="0" presId="urn:microsoft.com/office/officeart/2005/8/layout/cycle6"/>
    <dgm:cxn modelId="{60FE1CD7-EDE0-45D6-A99D-9E3B1F63BDA1}" type="presParOf" srcId="{0D3A8036-E0A2-40EB-A694-9066C5DA3315}" destId="{0ECFE42B-BC84-4490-8DB0-AAF9B389E2BC}" srcOrd="8" destOrd="0" presId="urn:microsoft.com/office/officeart/2005/8/layout/cycle6"/>
    <dgm:cxn modelId="{AE6DF6A5-81BE-4447-9431-C8883DDDF091}" type="presParOf" srcId="{0D3A8036-E0A2-40EB-A694-9066C5DA3315}" destId="{84BCB0C5-61D3-4B92-AE76-3D720F641CF2}" srcOrd="9" destOrd="0" presId="urn:microsoft.com/office/officeart/2005/8/layout/cycle6"/>
    <dgm:cxn modelId="{3736A434-371B-455C-A926-97F46F912737}" type="presParOf" srcId="{0D3A8036-E0A2-40EB-A694-9066C5DA3315}" destId="{3267C169-98E2-4082-B006-EF1C32648883}" srcOrd="10" destOrd="0" presId="urn:microsoft.com/office/officeart/2005/8/layout/cycle6"/>
    <dgm:cxn modelId="{8B409246-B29E-4956-92D5-C8D04C6FD8F8}" type="presParOf" srcId="{0D3A8036-E0A2-40EB-A694-9066C5DA3315}" destId="{6E26C9F6-C44B-47B8-B518-41112504088D}" srcOrd="11" destOrd="0" presId="urn:microsoft.com/office/officeart/2005/8/layout/cycle6"/>
    <dgm:cxn modelId="{A22B9FF8-ACCA-4619-8DDA-5E91BB5BD46B}" type="presParOf" srcId="{0D3A8036-E0A2-40EB-A694-9066C5DA3315}" destId="{A026F103-7145-4069-82EB-3ABC40476433}" srcOrd="12" destOrd="0" presId="urn:microsoft.com/office/officeart/2005/8/layout/cycle6"/>
    <dgm:cxn modelId="{3E4ADC6F-2683-414A-B51C-F1A07A47AD77}" type="presParOf" srcId="{0D3A8036-E0A2-40EB-A694-9066C5DA3315}" destId="{4BB41F3B-4B0A-4522-93A4-A20BC8D72CAA}" srcOrd="13" destOrd="0" presId="urn:microsoft.com/office/officeart/2005/8/layout/cycle6"/>
    <dgm:cxn modelId="{5E8B26BB-E94E-439D-9713-C3001972522B}" type="presParOf" srcId="{0D3A8036-E0A2-40EB-A694-9066C5DA3315}" destId="{E7EEEF7F-7F4A-474A-9D7D-CC25AE507C8A}" srcOrd="14" destOrd="0" presId="urn:microsoft.com/office/officeart/2005/8/layout/cycle6"/>
    <dgm:cxn modelId="{B37E0C3F-A342-490D-8B12-1B6341FA2F96}" type="presParOf" srcId="{0D3A8036-E0A2-40EB-A694-9066C5DA3315}" destId="{1BAE8C1D-6F56-4B3C-B470-50C2E6716AF3}" srcOrd="15" destOrd="0" presId="urn:microsoft.com/office/officeart/2005/8/layout/cycle6"/>
    <dgm:cxn modelId="{52439B85-338C-42C5-9333-B7F762E4B777}" type="presParOf" srcId="{0D3A8036-E0A2-40EB-A694-9066C5DA3315}" destId="{75C2DE60-D27F-4ECC-8AE5-3271DD2051F3}" srcOrd="16" destOrd="0" presId="urn:microsoft.com/office/officeart/2005/8/layout/cycle6"/>
    <dgm:cxn modelId="{53ACFA6D-D78B-4C0D-A424-B6B2F2B2684D}" type="presParOf" srcId="{0D3A8036-E0A2-40EB-A694-9066C5DA3315}" destId="{28A88017-AA49-419A-8F46-C7ABA9BB61C1}" srcOrd="17" destOrd="0" presId="urn:microsoft.com/office/officeart/2005/8/layout/cycle6"/>
    <dgm:cxn modelId="{CD8DDAD1-6840-48F5-A40F-E3B2304BAE3F}" type="presParOf" srcId="{0D3A8036-E0A2-40EB-A694-9066C5DA3315}" destId="{62CB0C70-054D-4045-9256-18CB47F61B64}" srcOrd="18" destOrd="0" presId="urn:microsoft.com/office/officeart/2005/8/layout/cycle6"/>
    <dgm:cxn modelId="{A06727F5-1B91-4D2E-BE9C-DBC2FF068CEB}" type="presParOf" srcId="{0D3A8036-E0A2-40EB-A694-9066C5DA3315}" destId="{9B58676C-7513-4107-B903-86E02D09BE9A}" srcOrd="19" destOrd="0" presId="urn:microsoft.com/office/officeart/2005/8/layout/cycle6"/>
    <dgm:cxn modelId="{82AA6008-B91D-477C-BF1E-7DCAE3BBC06E}" type="presParOf" srcId="{0D3A8036-E0A2-40EB-A694-9066C5DA3315}" destId="{FD31D2E9-EE35-49F0-AB86-312481BD7720}" srcOrd="20" destOrd="0" presId="urn:microsoft.com/office/officeart/2005/8/layout/cycle6"/>
    <dgm:cxn modelId="{9545E6EB-2586-4D78-982A-C8DE1C9EEA94}" type="presParOf" srcId="{0D3A8036-E0A2-40EB-A694-9066C5DA3315}" destId="{ABEB2F88-F3D8-4760-B170-5B5194810123}" srcOrd="21" destOrd="0" presId="urn:microsoft.com/office/officeart/2005/8/layout/cycle6"/>
    <dgm:cxn modelId="{FFDB0778-934A-43D7-BBB3-80C79A475F4E}" type="presParOf" srcId="{0D3A8036-E0A2-40EB-A694-9066C5DA3315}" destId="{8C9FD52A-C476-49B0-A162-D7D7400B3248}" srcOrd="22" destOrd="0" presId="urn:microsoft.com/office/officeart/2005/8/layout/cycle6"/>
    <dgm:cxn modelId="{F5960029-5DC6-46F0-AF4B-1B06820802D5}" type="presParOf" srcId="{0D3A8036-E0A2-40EB-A694-9066C5DA3315}" destId="{42BA63E7-50C8-4828-B81B-3CBE6E79EF00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89BD3-CC87-411A-8D22-2F2DDCFC4369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sl-SI"/>
        </a:p>
      </dgm:t>
    </dgm:pt>
    <dgm:pt modelId="{1892C945-09F9-4893-8F5B-D65A57D31117}">
      <dgm:prSet phldrT="[besedilo]" custT="1"/>
      <dgm:spPr/>
      <dgm:t>
        <a:bodyPr/>
        <a:lstStyle/>
        <a:p>
          <a:pPr algn="ctr"/>
          <a:r>
            <a:rPr lang="sl-SI" sz="1800" b="1" dirty="0">
              <a:solidFill>
                <a:srgbClr val="003399"/>
              </a:solidFill>
              <a:latin typeface="+mn-lt"/>
              <a:cs typeface="Arial" panose="020B0604020202020204" pitchFamily="34" charset="0"/>
            </a:rPr>
            <a:t>NALOGE LOKALNE SKUPINE ZA KREPITEV ZDRAVJA</a:t>
          </a:r>
        </a:p>
      </dgm:t>
    </dgm:pt>
    <dgm:pt modelId="{28A68F2C-497C-465A-B0F3-5A16CB8EF4A9}" type="parTrans" cxnId="{C117878B-7241-450A-B362-04F9D0DE452D}">
      <dgm:prSet/>
      <dgm:spPr/>
      <dgm:t>
        <a:bodyPr/>
        <a:lstStyle/>
        <a:p>
          <a:endParaRPr lang="sl-SI"/>
        </a:p>
      </dgm:t>
    </dgm:pt>
    <dgm:pt modelId="{35870F37-7CAD-4D33-9995-3326A1D009FE}" type="sibTrans" cxnId="{C117878B-7241-450A-B362-04F9D0DE452D}">
      <dgm:prSet/>
      <dgm:spPr/>
      <dgm:t>
        <a:bodyPr/>
        <a:lstStyle/>
        <a:p>
          <a:endParaRPr lang="sl-SI"/>
        </a:p>
      </dgm:t>
    </dgm:pt>
    <dgm:pt modelId="{58F0B536-7C62-4CA0-9CF9-53B6F865FE75}">
      <dgm:prSet custT="1"/>
      <dgm:spPr/>
      <dgm:t>
        <a:bodyPr/>
        <a:lstStyle/>
        <a:p>
          <a:r>
            <a:rPr lang="sl-SI" sz="1800" b="1" dirty="0">
              <a:latin typeface="+mn-lt"/>
              <a:cs typeface="Arial" panose="020B0604020202020204" pitchFamily="34" charset="0"/>
            </a:rPr>
            <a:t>Ocena potreb </a:t>
          </a:r>
        </a:p>
      </dgm:t>
    </dgm:pt>
    <dgm:pt modelId="{4ADA2121-DB19-4EB5-89C0-4288A9F7ADCD}" type="parTrans" cxnId="{A9F9E56C-631B-4DF5-BC0B-3662B30D0D26}">
      <dgm:prSet/>
      <dgm:spPr/>
      <dgm:t>
        <a:bodyPr/>
        <a:lstStyle/>
        <a:p>
          <a:endParaRPr lang="sl-SI"/>
        </a:p>
      </dgm:t>
    </dgm:pt>
    <dgm:pt modelId="{58BB58D0-5A3C-478C-81C0-73DC678121B9}" type="sibTrans" cxnId="{A9F9E56C-631B-4DF5-BC0B-3662B30D0D26}">
      <dgm:prSet/>
      <dgm:spPr/>
      <dgm:t>
        <a:bodyPr/>
        <a:lstStyle/>
        <a:p>
          <a:endParaRPr lang="sl-SI"/>
        </a:p>
      </dgm:t>
    </dgm:pt>
    <dgm:pt modelId="{13958967-DE17-4D56-AA81-68174411D287}">
      <dgm:prSet custT="1"/>
      <dgm:spPr/>
      <dgm:t>
        <a:bodyPr/>
        <a:lstStyle/>
        <a:p>
          <a:r>
            <a:rPr lang="sl-SI" sz="1800" b="1" dirty="0">
              <a:latin typeface="+mn-lt"/>
              <a:cs typeface="Arial" panose="020B0604020202020204" pitchFamily="34" charset="0"/>
            </a:rPr>
            <a:t>Izbor prioritet </a:t>
          </a:r>
        </a:p>
      </dgm:t>
    </dgm:pt>
    <dgm:pt modelId="{84B44221-B44F-46BB-82CC-575DF80AF440}" type="parTrans" cxnId="{69F6E005-1826-455E-BABF-0FCFD0750D34}">
      <dgm:prSet/>
      <dgm:spPr/>
      <dgm:t>
        <a:bodyPr/>
        <a:lstStyle/>
        <a:p>
          <a:endParaRPr lang="sl-SI"/>
        </a:p>
      </dgm:t>
    </dgm:pt>
    <dgm:pt modelId="{84D25AF0-0539-463F-AC59-AFE57B0E765D}" type="sibTrans" cxnId="{69F6E005-1826-455E-BABF-0FCFD0750D34}">
      <dgm:prSet/>
      <dgm:spPr/>
      <dgm:t>
        <a:bodyPr/>
        <a:lstStyle/>
        <a:p>
          <a:endParaRPr lang="sl-SI"/>
        </a:p>
      </dgm:t>
    </dgm:pt>
    <dgm:pt modelId="{04374AB5-A38B-43B0-AE0D-7D8104DF9091}">
      <dgm:prSet custT="1"/>
      <dgm:spPr/>
      <dgm:t>
        <a:bodyPr/>
        <a:lstStyle/>
        <a:p>
          <a:r>
            <a:rPr lang="sl-SI" sz="1800" b="1" dirty="0">
              <a:latin typeface="+mn-lt"/>
              <a:cs typeface="Arial" panose="020B0604020202020204" pitchFamily="34" charset="0"/>
            </a:rPr>
            <a:t>Implementacija </a:t>
          </a:r>
        </a:p>
      </dgm:t>
    </dgm:pt>
    <dgm:pt modelId="{45BBCD39-A8E3-4071-980E-D1BDE49E8AA4}" type="parTrans" cxnId="{F450BDBA-4968-41C0-8FD5-AA0A96C14EC8}">
      <dgm:prSet/>
      <dgm:spPr/>
      <dgm:t>
        <a:bodyPr/>
        <a:lstStyle/>
        <a:p>
          <a:endParaRPr lang="sl-SI"/>
        </a:p>
      </dgm:t>
    </dgm:pt>
    <dgm:pt modelId="{2533AA64-AB1A-4878-91AB-25D60BD9C602}" type="sibTrans" cxnId="{F450BDBA-4968-41C0-8FD5-AA0A96C14EC8}">
      <dgm:prSet/>
      <dgm:spPr/>
      <dgm:t>
        <a:bodyPr/>
        <a:lstStyle/>
        <a:p>
          <a:endParaRPr lang="sl-SI"/>
        </a:p>
      </dgm:t>
    </dgm:pt>
    <dgm:pt modelId="{2980708E-F415-486A-89B1-A4C9668D8659}">
      <dgm:prSet custT="1"/>
      <dgm:spPr/>
      <dgm:t>
        <a:bodyPr/>
        <a:lstStyle/>
        <a:p>
          <a:r>
            <a:rPr lang="sl-SI" sz="1800" b="1" dirty="0">
              <a:latin typeface="+mn-lt"/>
              <a:cs typeface="Arial" panose="020B0604020202020204" pitchFamily="34" charset="0"/>
            </a:rPr>
            <a:t>(Strategije in akcijski plan)</a:t>
          </a:r>
        </a:p>
      </dgm:t>
    </dgm:pt>
    <dgm:pt modelId="{9EFE46E4-CD06-4E05-8A21-641352EE3206}" type="parTrans" cxnId="{43B8E6EC-8B0E-4F23-9FEE-9980C42906B0}">
      <dgm:prSet/>
      <dgm:spPr/>
      <dgm:t>
        <a:bodyPr/>
        <a:lstStyle/>
        <a:p>
          <a:endParaRPr lang="sl-SI"/>
        </a:p>
      </dgm:t>
    </dgm:pt>
    <dgm:pt modelId="{60CC6C5B-257D-4A56-A08F-83222AEC49BD}" type="sibTrans" cxnId="{43B8E6EC-8B0E-4F23-9FEE-9980C42906B0}">
      <dgm:prSet/>
      <dgm:spPr/>
      <dgm:t>
        <a:bodyPr/>
        <a:lstStyle/>
        <a:p>
          <a:endParaRPr lang="sl-SI"/>
        </a:p>
      </dgm:t>
    </dgm:pt>
    <dgm:pt modelId="{4C67355D-2B77-4150-8754-1C6AACC593B5}" type="pres">
      <dgm:prSet presAssocID="{77389BD3-CC87-411A-8D22-2F2DDCFC4369}" presName="linear" presStyleCnt="0">
        <dgm:presLayoutVars>
          <dgm:dir/>
          <dgm:animLvl val="lvl"/>
          <dgm:resizeHandles val="exact"/>
        </dgm:presLayoutVars>
      </dgm:prSet>
      <dgm:spPr/>
    </dgm:pt>
    <dgm:pt modelId="{5120BEE0-8D18-41D9-9289-AA4528DB194D}" type="pres">
      <dgm:prSet presAssocID="{1892C945-09F9-4893-8F5B-D65A57D31117}" presName="parentLin" presStyleCnt="0"/>
      <dgm:spPr/>
    </dgm:pt>
    <dgm:pt modelId="{361E7211-6F4E-4334-B938-ADBF2FD19727}" type="pres">
      <dgm:prSet presAssocID="{1892C945-09F9-4893-8F5B-D65A57D31117}" presName="parentLeftMargin" presStyleLbl="node1" presStyleIdx="0" presStyleCnt="1"/>
      <dgm:spPr/>
    </dgm:pt>
    <dgm:pt modelId="{FF401715-D54F-4834-A357-C336AC35EC02}" type="pres">
      <dgm:prSet presAssocID="{1892C945-09F9-4893-8F5B-D65A57D31117}" presName="parentText" presStyleLbl="node1" presStyleIdx="0" presStyleCnt="1" custScaleX="142857" custLinFactNeighborX="-59480" custLinFactNeighborY="13804">
        <dgm:presLayoutVars>
          <dgm:chMax val="0"/>
          <dgm:bulletEnabled val="1"/>
        </dgm:presLayoutVars>
      </dgm:prSet>
      <dgm:spPr/>
    </dgm:pt>
    <dgm:pt modelId="{51FFF6AF-3421-4369-AB23-E818DF051CDB}" type="pres">
      <dgm:prSet presAssocID="{1892C945-09F9-4893-8F5B-D65A57D31117}" presName="negativeSpace" presStyleCnt="0"/>
      <dgm:spPr/>
    </dgm:pt>
    <dgm:pt modelId="{D674A559-4F12-43FF-AD5A-5D8F219F335D}" type="pres">
      <dgm:prSet presAssocID="{1892C945-09F9-4893-8F5B-D65A57D31117}" presName="childText" presStyleLbl="conFgAcc1" presStyleIdx="0" presStyleCnt="1" custLinFactNeighborX="-2083" custLinFactNeighborY="45542">
        <dgm:presLayoutVars>
          <dgm:bulletEnabled val="1"/>
        </dgm:presLayoutVars>
      </dgm:prSet>
      <dgm:spPr/>
    </dgm:pt>
  </dgm:ptLst>
  <dgm:cxnLst>
    <dgm:cxn modelId="{78EA9C01-1468-47BF-BB4F-BB6FAC461611}" type="presOf" srcId="{13958967-DE17-4D56-AA81-68174411D287}" destId="{D674A559-4F12-43FF-AD5A-5D8F219F335D}" srcOrd="0" destOrd="1" presId="urn:microsoft.com/office/officeart/2005/8/layout/list1"/>
    <dgm:cxn modelId="{69F6E005-1826-455E-BABF-0FCFD0750D34}" srcId="{1892C945-09F9-4893-8F5B-D65A57D31117}" destId="{13958967-DE17-4D56-AA81-68174411D287}" srcOrd="1" destOrd="0" parTransId="{84B44221-B44F-46BB-82CC-575DF80AF440}" sibTransId="{84D25AF0-0539-463F-AC59-AFE57B0E765D}"/>
    <dgm:cxn modelId="{9DB6ED0C-029D-416C-97E2-637C67B9B083}" type="presOf" srcId="{77389BD3-CC87-411A-8D22-2F2DDCFC4369}" destId="{4C67355D-2B77-4150-8754-1C6AACC593B5}" srcOrd="0" destOrd="0" presId="urn:microsoft.com/office/officeart/2005/8/layout/list1"/>
    <dgm:cxn modelId="{22A9E937-BCA5-4715-AEF3-935F235E8E50}" type="presOf" srcId="{58F0B536-7C62-4CA0-9CF9-53B6F865FE75}" destId="{D674A559-4F12-43FF-AD5A-5D8F219F335D}" srcOrd="0" destOrd="0" presId="urn:microsoft.com/office/officeart/2005/8/layout/list1"/>
    <dgm:cxn modelId="{3E6D3A40-CBCF-4002-9950-A451E8D8961A}" type="presOf" srcId="{2980708E-F415-486A-89B1-A4C9668D8659}" destId="{D674A559-4F12-43FF-AD5A-5D8F219F335D}" srcOrd="0" destOrd="3" presId="urn:microsoft.com/office/officeart/2005/8/layout/list1"/>
    <dgm:cxn modelId="{7AD48945-9303-4A86-A607-5AE514F2595E}" type="presOf" srcId="{04374AB5-A38B-43B0-AE0D-7D8104DF9091}" destId="{D674A559-4F12-43FF-AD5A-5D8F219F335D}" srcOrd="0" destOrd="2" presId="urn:microsoft.com/office/officeart/2005/8/layout/list1"/>
    <dgm:cxn modelId="{A9F9E56C-631B-4DF5-BC0B-3662B30D0D26}" srcId="{1892C945-09F9-4893-8F5B-D65A57D31117}" destId="{58F0B536-7C62-4CA0-9CF9-53B6F865FE75}" srcOrd="0" destOrd="0" parTransId="{4ADA2121-DB19-4EB5-89C0-4288A9F7ADCD}" sibTransId="{58BB58D0-5A3C-478C-81C0-73DC678121B9}"/>
    <dgm:cxn modelId="{C117878B-7241-450A-B362-04F9D0DE452D}" srcId="{77389BD3-CC87-411A-8D22-2F2DDCFC4369}" destId="{1892C945-09F9-4893-8F5B-D65A57D31117}" srcOrd="0" destOrd="0" parTransId="{28A68F2C-497C-465A-B0F3-5A16CB8EF4A9}" sibTransId="{35870F37-7CAD-4D33-9995-3326A1D009FE}"/>
    <dgm:cxn modelId="{AC623DB2-B6F2-4060-9BEA-B34B692FAD64}" type="presOf" srcId="{1892C945-09F9-4893-8F5B-D65A57D31117}" destId="{FF401715-D54F-4834-A357-C336AC35EC02}" srcOrd="1" destOrd="0" presId="urn:microsoft.com/office/officeart/2005/8/layout/list1"/>
    <dgm:cxn modelId="{F450BDBA-4968-41C0-8FD5-AA0A96C14EC8}" srcId="{1892C945-09F9-4893-8F5B-D65A57D31117}" destId="{04374AB5-A38B-43B0-AE0D-7D8104DF9091}" srcOrd="2" destOrd="0" parTransId="{45BBCD39-A8E3-4071-980E-D1BDE49E8AA4}" sibTransId="{2533AA64-AB1A-4878-91AB-25D60BD9C602}"/>
    <dgm:cxn modelId="{43B8E6EC-8B0E-4F23-9FEE-9980C42906B0}" srcId="{1892C945-09F9-4893-8F5B-D65A57D31117}" destId="{2980708E-F415-486A-89B1-A4C9668D8659}" srcOrd="3" destOrd="0" parTransId="{9EFE46E4-CD06-4E05-8A21-641352EE3206}" sibTransId="{60CC6C5B-257D-4A56-A08F-83222AEC49BD}"/>
    <dgm:cxn modelId="{E69975F1-1B7E-489D-9F0D-9224FA9FC2EF}" type="presOf" srcId="{1892C945-09F9-4893-8F5B-D65A57D31117}" destId="{361E7211-6F4E-4334-B938-ADBF2FD19727}" srcOrd="0" destOrd="0" presId="urn:microsoft.com/office/officeart/2005/8/layout/list1"/>
    <dgm:cxn modelId="{13EC3547-B492-41D3-BDA1-0DC077660D03}" type="presParOf" srcId="{4C67355D-2B77-4150-8754-1C6AACC593B5}" destId="{5120BEE0-8D18-41D9-9289-AA4528DB194D}" srcOrd="0" destOrd="0" presId="urn:microsoft.com/office/officeart/2005/8/layout/list1"/>
    <dgm:cxn modelId="{D614A29E-B135-42B3-8B9B-DAD29BC676CD}" type="presParOf" srcId="{5120BEE0-8D18-41D9-9289-AA4528DB194D}" destId="{361E7211-6F4E-4334-B938-ADBF2FD19727}" srcOrd="0" destOrd="0" presId="urn:microsoft.com/office/officeart/2005/8/layout/list1"/>
    <dgm:cxn modelId="{6D128036-1170-4335-BAE5-0D4EF03DE849}" type="presParOf" srcId="{5120BEE0-8D18-41D9-9289-AA4528DB194D}" destId="{FF401715-D54F-4834-A357-C336AC35EC02}" srcOrd="1" destOrd="0" presId="urn:microsoft.com/office/officeart/2005/8/layout/list1"/>
    <dgm:cxn modelId="{0DBD4705-A7EF-42AC-8EC6-C2E25A506F24}" type="presParOf" srcId="{4C67355D-2B77-4150-8754-1C6AACC593B5}" destId="{51FFF6AF-3421-4369-AB23-E818DF051CDB}" srcOrd="1" destOrd="0" presId="urn:microsoft.com/office/officeart/2005/8/layout/list1"/>
    <dgm:cxn modelId="{B648B098-AB3B-42A0-A624-14151BD355E1}" type="presParOf" srcId="{4C67355D-2B77-4150-8754-1C6AACC593B5}" destId="{D674A559-4F12-43FF-AD5A-5D8F219F335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61CE61-2020-4136-B284-2F3572687F3C}">
      <dsp:nvSpPr>
        <dsp:cNvPr id="0" name=""/>
        <dsp:cNvSpPr/>
      </dsp:nvSpPr>
      <dsp:spPr>
        <a:xfrm>
          <a:off x="2462172" y="2277"/>
          <a:ext cx="1009250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Občina</a:t>
          </a:r>
        </a:p>
      </dsp:txBody>
      <dsp:txXfrm>
        <a:off x="2494196" y="34301"/>
        <a:ext cx="945202" cy="591964"/>
      </dsp:txXfrm>
    </dsp:sp>
    <dsp:sp modelId="{02C6CB92-DB43-49A5-BEBA-D1B17E2D4D08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2789520" y="58380"/>
              </a:moveTo>
              <a:arcTo wR="2277192" hR="2277192" stAng="16980109" swAng="117504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2D7CDD-6980-4B92-95FF-A5486EED344A}">
      <dsp:nvSpPr>
        <dsp:cNvPr id="0" name=""/>
        <dsp:cNvSpPr/>
      </dsp:nvSpPr>
      <dsp:spPr>
        <a:xfrm>
          <a:off x="3935834" y="693016"/>
          <a:ext cx="1282363" cy="60848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NVO-ji (športna društva,..)</a:t>
          </a:r>
        </a:p>
      </dsp:txBody>
      <dsp:txXfrm>
        <a:off x="3965538" y="722720"/>
        <a:ext cx="1222955" cy="549076"/>
      </dsp:txXfrm>
    </dsp:sp>
    <dsp:sp modelId="{3F5CFD67-D8D6-4849-82D2-579FB259688A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4148691" y="979849"/>
              </a:moveTo>
              <a:arcTo wR="2277192" hR="2277192" stAng="19516193" swAng="157102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CE3549-547E-4B25-94A7-476983A19949}">
      <dsp:nvSpPr>
        <dsp:cNvPr id="0" name=""/>
        <dsp:cNvSpPr/>
      </dsp:nvSpPr>
      <dsp:spPr>
        <a:xfrm>
          <a:off x="4739365" y="2279470"/>
          <a:ext cx="1009250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Druge iniciative</a:t>
          </a:r>
        </a:p>
      </dsp:txBody>
      <dsp:txXfrm>
        <a:off x="4771389" y="2311494"/>
        <a:ext cx="945202" cy="591964"/>
      </dsp:txXfrm>
    </dsp:sp>
    <dsp:sp modelId="{0ECFE42B-BC84-4490-8DB0-AAF9B389E2BC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4529141" y="2615329"/>
              </a:moveTo>
              <a:arcTo wR="2277192" hR="2277192" stAng="512359" swAng="1528272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BCB0C5-61D3-4B92-AE76-3D720F641CF2}">
      <dsp:nvSpPr>
        <dsp:cNvPr id="0" name=""/>
        <dsp:cNvSpPr/>
      </dsp:nvSpPr>
      <dsp:spPr>
        <a:xfrm>
          <a:off x="3892931" y="3889689"/>
          <a:ext cx="1368169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Vzgojno- izobraževalne inštitucije</a:t>
          </a:r>
        </a:p>
      </dsp:txBody>
      <dsp:txXfrm>
        <a:off x="3924955" y="3921713"/>
        <a:ext cx="1304121" cy="591964"/>
      </dsp:txXfrm>
    </dsp:sp>
    <dsp:sp modelId="{6E26C9F6-C44B-47B8-B518-41112504088D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3466197" y="4219324"/>
              </a:moveTo>
              <a:arcTo wR="2277192" hR="2277192" stAng="3511461" swAng="110909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26F103-7145-4069-82EB-3ABC40476433}">
      <dsp:nvSpPr>
        <dsp:cNvPr id="0" name=""/>
        <dsp:cNvSpPr/>
      </dsp:nvSpPr>
      <dsp:spPr>
        <a:xfrm>
          <a:off x="2462172" y="4556663"/>
          <a:ext cx="1009250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Center za socialno delo</a:t>
          </a:r>
        </a:p>
      </dsp:txBody>
      <dsp:txXfrm>
        <a:off x="2494196" y="4588687"/>
        <a:ext cx="945202" cy="591964"/>
      </dsp:txXfrm>
    </dsp:sp>
    <dsp:sp modelId="{E7EEEF7F-7F4A-474A-9D7D-CC25AE507C8A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1765293" y="4496104"/>
              </a:moveTo>
              <a:arcTo wR="2277192" hR="2277192" stAng="6179446" swAng="110909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AE8C1D-6F56-4B3C-B470-50C2E6716AF3}">
      <dsp:nvSpPr>
        <dsp:cNvPr id="0" name=""/>
        <dsp:cNvSpPr/>
      </dsp:nvSpPr>
      <dsp:spPr>
        <a:xfrm>
          <a:off x="692431" y="3889689"/>
          <a:ext cx="1328294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Zaposlitvene inštitucije</a:t>
          </a:r>
        </a:p>
      </dsp:txBody>
      <dsp:txXfrm>
        <a:off x="724455" y="3921713"/>
        <a:ext cx="1264246" cy="591964"/>
      </dsp:txXfrm>
    </dsp:sp>
    <dsp:sp modelId="{28A88017-AA49-419A-8F46-C7ABA9BB61C1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389548" y="3550929"/>
              </a:moveTo>
              <a:arcTo wR="2277192" hR="2277192" stAng="8759368" swAng="1528272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CB0C70-054D-4045-9256-18CB47F61B64}">
      <dsp:nvSpPr>
        <dsp:cNvPr id="0" name=""/>
        <dsp:cNvSpPr/>
      </dsp:nvSpPr>
      <dsp:spPr>
        <a:xfrm>
          <a:off x="-77985" y="2279470"/>
          <a:ext cx="1535180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NIJZ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(regijska OE)</a:t>
          </a:r>
          <a:r>
            <a:rPr lang="sl-SI" sz="1100" kern="1200" dirty="0"/>
            <a:t> </a:t>
          </a:r>
        </a:p>
      </dsp:txBody>
      <dsp:txXfrm>
        <a:off x="-45961" y="2311494"/>
        <a:ext cx="1471132" cy="591964"/>
      </dsp:txXfrm>
    </dsp:sp>
    <dsp:sp modelId="{FD31D2E9-EE35-49F0-AB86-312481BD7720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25244" y="1939056"/>
              </a:moveTo>
              <a:arcTo wR="2277192" hR="2277192" stAng="11312359" swAng="1528272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EB2F88-F3D8-4760-B170-5B5194810123}">
      <dsp:nvSpPr>
        <dsp:cNvPr id="0" name=""/>
        <dsp:cNvSpPr/>
      </dsp:nvSpPr>
      <dsp:spPr>
        <a:xfrm>
          <a:off x="704966" y="669252"/>
          <a:ext cx="1303224" cy="65601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400" b="1" kern="1200" dirty="0">
              <a:latin typeface="+mj-lt"/>
              <a:cs typeface="Arial" panose="020B0604020202020204" pitchFamily="34" charset="0"/>
            </a:rPr>
            <a:t>Zdravstveni dom</a:t>
          </a:r>
        </a:p>
      </dsp:txBody>
      <dsp:txXfrm>
        <a:off x="736990" y="701276"/>
        <a:ext cx="1239176" cy="591964"/>
      </dsp:txXfrm>
    </dsp:sp>
    <dsp:sp modelId="{42BA63E7-50C8-4828-B81B-3CBE6E79EF00}">
      <dsp:nvSpPr>
        <dsp:cNvPr id="0" name=""/>
        <dsp:cNvSpPr/>
      </dsp:nvSpPr>
      <dsp:spPr>
        <a:xfrm>
          <a:off x="689604" y="330284"/>
          <a:ext cx="4554385" cy="4554385"/>
        </a:xfrm>
        <a:custGeom>
          <a:avLst/>
          <a:gdLst/>
          <a:ahLst/>
          <a:cxnLst/>
          <a:rect l="0" t="0" r="0" b="0"/>
          <a:pathLst>
            <a:path>
              <a:moveTo>
                <a:pt x="1088188" y="335061"/>
              </a:moveTo>
              <a:arcTo wR="2277192" hR="2277192" stAng="14311461" swAng="1109094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4A559-4F12-43FF-AD5A-5D8F219F335D}">
      <dsp:nvSpPr>
        <dsp:cNvPr id="0" name=""/>
        <dsp:cNvSpPr/>
      </dsp:nvSpPr>
      <dsp:spPr>
        <a:xfrm>
          <a:off x="0" y="449177"/>
          <a:ext cx="3893807" cy="184275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2203" tIns="624840" rIns="30220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b="1" kern="1200" dirty="0">
              <a:latin typeface="+mn-lt"/>
              <a:cs typeface="Arial" panose="020B0604020202020204" pitchFamily="34" charset="0"/>
            </a:rPr>
            <a:t>Ocena potreb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b="1" kern="1200" dirty="0">
              <a:latin typeface="+mn-lt"/>
              <a:cs typeface="Arial" panose="020B0604020202020204" pitchFamily="34" charset="0"/>
            </a:rPr>
            <a:t>Izbor prioritet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b="1" kern="1200" dirty="0">
              <a:latin typeface="+mn-lt"/>
              <a:cs typeface="Arial" panose="020B0604020202020204" pitchFamily="34" charset="0"/>
            </a:rPr>
            <a:t>Implementacija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sl-SI" sz="1800" b="1" kern="1200" dirty="0">
              <a:latin typeface="+mn-lt"/>
              <a:cs typeface="Arial" panose="020B0604020202020204" pitchFamily="34" charset="0"/>
            </a:rPr>
            <a:t>(Strategije in akcijski plan)</a:t>
          </a:r>
        </a:p>
      </dsp:txBody>
      <dsp:txXfrm>
        <a:off x="0" y="449177"/>
        <a:ext cx="3893807" cy="1842750"/>
      </dsp:txXfrm>
    </dsp:sp>
    <dsp:sp modelId="{FF401715-D54F-4834-A357-C336AC35EC02}">
      <dsp:nvSpPr>
        <dsp:cNvPr id="0" name=""/>
        <dsp:cNvSpPr/>
      </dsp:nvSpPr>
      <dsp:spPr>
        <a:xfrm>
          <a:off x="75113" y="125437"/>
          <a:ext cx="3707478" cy="8856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024" tIns="0" rIns="103024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1800" b="1" kern="1200" dirty="0">
              <a:solidFill>
                <a:srgbClr val="003399"/>
              </a:solidFill>
              <a:latin typeface="+mn-lt"/>
              <a:cs typeface="Arial" panose="020B0604020202020204" pitchFamily="34" charset="0"/>
            </a:rPr>
            <a:t>NALOGE LOKALNE SKUPINE ZA KREPITEV ZDRAVJA</a:t>
          </a:r>
        </a:p>
      </dsp:txBody>
      <dsp:txXfrm>
        <a:off x="118344" y="168668"/>
        <a:ext cx="3621016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E51EAA-BCDF-8E42-A628-3B05EABB8778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190F6-166C-B94E-8946-5A28EA4DE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720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F80992-62B5-496A-B63D-A16922003381}" type="datetimeFigureOut">
              <a:rPr lang="x-none" smtClean="0"/>
              <a:t>25. 07. 2025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44059-C968-4404-8A57-95451107C94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1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7184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732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9630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063922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37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9296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7407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7677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44059-C968-4404-8A57-95451107C94D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572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022611-100C-BE87-1610-5A429F7D1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337" y="3108960"/>
            <a:ext cx="5906935" cy="697377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PODNASLOV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337" y="1561545"/>
            <a:ext cx="5906935" cy="1428145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NASLOV SKLOPA</a:t>
            </a:r>
          </a:p>
          <a:p>
            <a:r>
              <a:rPr lang="en-GB" dirty="0"/>
              <a:t>DVOVRSTIČNI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90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E974D-768E-8F32-A910-40F6E436B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 dirty="0"/>
              <a:t>Alineja 1</a:t>
            </a:r>
          </a:p>
          <a:p>
            <a:pPr lvl="1"/>
            <a:r>
              <a:rPr lang="sl-SI" dirty="0"/>
              <a:t>Alineja 2</a:t>
            </a:r>
          </a:p>
          <a:p>
            <a:pPr lvl="2"/>
            <a:r>
              <a:rPr lang="sl-SI" dirty="0"/>
              <a:t>Alineja 3</a:t>
            </a:r>
          </a:p>
          <a:p>
            <a:pPr lvl="3"/>
            <a:r>
              <a:rPr lang="sl-SI" dirty="0"/>
              <a:t>Alineja 4</a:t>
            </a:r>
          </a:p>
          <a:p>
            <a:pPr lvl="4"/>
            <a:r>
              <a:rPr lang="sl-SI" dirty="0"/>
              <a:t>Alineja 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132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E4FEA8-F9C6-3170-3F6C-DB94998F32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036735" y="432165"/>
            <a:ext cx="790982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036736" y="1949948"/>
            <a:ext cx="7909829" cy="8679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036736" y="3026744"/>
            <a:ext cx="6617521" cy="31180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 dirty="0"/>
              <a:t>Click to edit Master text styles</a:t>
            </a:r>
          </a:p>
          <a:p>
            <a:pPr lvl="1"/>
            <a:r>
              <a:rPr lang="sl-SI" dirty="0"/>
              <a:t>Second level</a:t>
            </a:r>
          </a:p>
          <a:p>
            <a:pPr lvl="2"/>
            <a:r>
              <a:rPr lang="sl-SI" dirty="0"/>
              <a:t>Third level</a:t>
            </a:r>
          </a:p>
          <a:p>
            <a:pPr lvl="3"/>
            <a:r>
              <a:rPr lang="sl-SI" dirty="0"/>
              <a:t>Fourth level</a:t>
            </a:r>
          </a:p>
          <a:p>
            <a:pPr lvl="4"/>
            <a:r>
              <a:rPr lang="sl-SI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25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D2575B-D49A-5701-7E0B-27A23151CF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39500" y="1949946"/>
            <a:ext cx="8589404" cy="399512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1600">
                <a:solidFill>
                  <a:srgbClr val="003399"/>
                </a:solidFill>
              </a:defRPr>
            </a:lvl1pPr>
            <a:lvl2pPr marL="742950" indent="-285750">
              <a:buFont typeface="Arial"/>
              <a:buChar char="•"/>
              <a:defRPr sz="1600">
                <a:solidFill>
                  <a:srgbClr val="003399"/>
                </a:solidFill>
              </a:defRPr>
            </a:lvl2pPr>
            <a:lvl3pPr marL="1143000" indent="-228600">
              <a:buFont typeface="Lucida Grande"/>
              <a:buChar char="–"/>
              <a:defRPr sz="1600">
                <a:solidFill>
                  <a:srgbClr val="003399"/>
                </a:solidFill>
              </a:defRPr>
            </a:lvl3pPr>
            <a:lvl4pPr marL="1600200" indent="-228600">
              <a:buFont typeface="Arial"/>
              <a:buChar char="•"/>
              <a:defRPr sz="1600">
                <a:solidFill>
                  <a:srgbClr val="003399"/>
                </a:solidFill>
              </a:defRPr>
            </a:lvl4pPr>
            <a:lvl5pPr>
              <a:defRPr sz="1600">
                <a:solidFill>
                  <a:srgbClr val="003399"/>
                </a:solidFill>
              </a:defRPr>
            </a:lvl5pPr>
          </a:lstStyle>
          <a:p>
            <a:pPr lvl="0"/>
            <a:r>
              <a:rPr lang="sl-SI" dirty="0"/>
              <a:t>Alineja 1</a:t>
            </a:r>
          </a:p>
          <a:p>
            <a:pPr lvl="1"/>
            <a:r>
              <a:rPr lang="sl-SI" dirty="0"/>
              <a:t>Alineja 2</a:t>
            </a:r>
          </a:p>
          <a:p>
            <a:pPr lvl="2"/>
            <a:r>
              <a:rPr lang="sl-SI" dirty="0"/>
              <a:t>Alineja 3</a:t>
            </a:r>
          </a:p>
          <a:p>
            <a:pPr lvl="3"/>
            <a:r>
              <a:rPr lang="sl-SI" dirty="0"/>
              <a:t>Alineja 4</a:t>
            </a:r>
          </a:p>
          <a:p>
            <a:pPr lvl="4"/>
            <a:r>
              <a:rPr lang="sl-SI" dirty="0"/>
              <a:t>Alineja 5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39499" y="446855"/>
            <a:ext cx="8589405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54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8AB7A0-4317-221C-B18A-6D36BA6180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488438"/>
            <a:ext cx="6456156" cy="2463360"/>
          </a:xfrm>
        </p:spPr>
        <p:txBody>
          <a:bodyPr>
            <a:normAutofit/>
          </a:bodyPr>
          <a:lstStyle>
            <a:lvl1pPr algn="ctr">
              <a:defRPr sz="3200" b="1" i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Pomembna</a:t>
            </a:r>
            <a:r>
              <a:rPr lang="en-GB" dirty="0"/>
              <a:t> </a:t>
            </a:r>
            <a:r>
              <a:rPr lang="en-GB" dirty="0" err="1"/>
              <a:t>misel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7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1814046-15DC-5320-B8C1-2CFF6E9FB6D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380905" y="1207792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8E02DD-473B-997A-C16B-6A9E6448A31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381567" y="359114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483205B-621F-98C7-F8D5-F14CFB3D22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340115" y="1201685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56EC70-B417-56D4-597A-A2C6B08DBD2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340777" y="3592989"/>
            <a:ext cx="2884998" cy="230535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5046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87AA4B-8BDD-C176-841C-6353B8DEC0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888418" y="1201166"/>
            <a:ext cx="3604069" cy="1143000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rgbClr val="003399"/>
                </a:solidFill>
              </a:defRPr>
            </a:lvl1pPr>
          </a:lstStyle>
          <a:p>
            <a:r>
              <a:rPr lang="sl-SI" dirty="0"/>
              <a:t>Naslov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888418" y="2417197"/>
            <a:ext cx="3604069" cy="345493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 dirty="0"/>
              <a:t>Besedilo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4B6C3BB-B0CE-632B-64C9-A6DE868698D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5297556" y="1201167"/>
            <a:ext cx="6136419" cy="468871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349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212A67-13D4-F684-4130-53F7D3E88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867922" y="1941663"/>
            <a:ext cx="6456156" cy="2463360"/>
          </a:xfrm>
        </p:spPr>
        <p:txBody>
          <a:bodyPr>
            <a:normAutofit/>
          </a:bodyPr>
          <a:lstStyle>
            <a:lvl1pPr algn="ctr">
              <a:defRPr sz="4000" b="1" i="1">
                <a:solidFill>
                  <a:schemeClr val="bg1"/>
                </a:solidFill>
              </a:defRPr>
            </a:lvl1pPr>
          </a:lstStyle>
          <a:p>
            <a:r>
              <a:rPr lang="en-GB" dirty="0" err="1"/>
              <a:t>Hvala</a:t>
            </a:r>
            <a:br>
              <a:rPr lang="en-GB" dirty="0"/>
            </a:br>
            <a:r>
              <a:rPr lang="en-GB" dirty="0"/>
              <a:t>za </a:t>
            </a:r>
            <a:r>
              <a:rPr lang="en-GB" dirty="0" err="1"/>
              <a:t>pozornost</a:t>
            </a:r>
            <a:r>
              <a:rPr lang="en-GB" dirty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42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72FD0-9944-B742-807F-C0E5454B8D93}" type="datetimeFigureOut">
              <a:rPr lang="en-US" smtClean="0"/>
              <a:t>7/25/2025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57B43-9270-4444-9A09-1B034E9F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2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7" r:id="rId4"/>
    <p:sldLayoutId id="2147483652" r:id="rId5"/>
    <p:sldLayoutId id="2147483654" r:id="rId6"/>
    <p:sldLayoutId id="2147483655" r:id="rId7"/>
    <p:sldLayoutId id="2147483656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upajzazdravje.si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3" Type="http://schemas.openxmlformats.org/officeDocument/2006/relationships/image" Target="../media/image49.png"/><Relationship Id="rId7" Type="http://schemas.openxmlformats.org/officeDocument/2006/relationships/image" Target="../media/image52.jp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11" Type="http://schemas.openxmlformats.org/officeDocument/2006/relationships/hyperlink" Target="https://movingforhealth.isca.org/learning-tool-slo" TargetMode="External"/><Relationship Id="rId5" Type="http://schemas.openxmlformats.org/officeDocument/2006/relationships/image" Target="../media/image50.png"/><Relationship Id="rId10" Type="http://schemas.openxmlformats.org/officeDocument/2006/relationships/hyperlink" Target="https://nijz.si/projekti/gibanje-za-zdravje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jpeg"/><Relationship Id="rId3" Type="http://schemas.openxmlformats.org/officeDocument/2006/relationships/hyperlink" Target="https://podprimostarejse.si/" TargetMode="External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nijz.si/publikacije/abc-gibalni-program-za-aktivno-in-zdravo-staranje/" TargetMode="Externa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852A094-C892-CD11-63B7-9603F37ECC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84291" y="4787421"/>
            <a:ext cx="5775861" cy="697377"/>
          </a:xfrm>
        </p:spPr>
        <p:txBody>
          <a:bodyPr>
            <a:normAutofit/>
          </a:bodyPr>
          <a:lstStyle/>
          <a:p>
            <a:pPr algn="ctr"/>
            <a:r>
              <a:rPr lang="sl-SI" dirty="0"/>
              <a:t>Andrea Backović Juričan, NIJZ </a:t>
            </a:r>
            <a:endParaRPr lang="x-none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AA2A3C74-C577-8B04-38EA-943C965495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4266" y="1436657"/>
            <a:ext cx="6197265" cy="2724601"/>
          </a:xfrm>
        </p:spPr>
        <p:txBody>
          <a:bodyPr>
            <a:normAutofit fontScale="32500" lnSpcReduction="20000"/>
          </a:bodyPr>
          <a:lstStyle/>
          <a:p>
            <a:pPr algn="ctr"/>
            <a:r>
              <a:rPr lang="sl-SI" sz="11000" dirty="0"/>
              <a:t>PREVENTIVA KRONIČNIH BOLEZNI V SLOVENIJI SKOZI GIBANJE IN SKUPNOSTNI PRISTOP K ZDRAVJU</a:t>
            </a:r>
            <a:br>
              <a:rPr lang="sl-SI" sz="11000" dirty="0"/>
            </a:br>
            <a:br>
              <a:rPr lang="sl-SI" dirty="0"/>
            </a:b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818151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ACAE8D1D-7C07-7063-8983-C1E1F851A7E7}"/>
              </a:ext>
            </a:extLst>
          </p:cNvPr>
          <p:cNvPicPr>
            <a:picLocks noGrp="1" noChangeAspect="1"/>
          </p:cNvPicPr>
          <p:nvPr>
            <p:ph idx="15"/>
          </p:nvPr>
        </p:nvPicPr>
        <p:blipFill>
          <a:blip r:embed="rId2"/>
          <a:srcRect l="1" r="23754"/>
          <a:stretch/>
        </p:blipFill>
        <p:spPr>
          <a:xfrm>
            <a:off x="8470457" y="1554912"/>
            <a:ext cx="2268826" cy="1702094"/>
          </a:xfrm>
        </p:spPr>
      </p:pic>
      <p:graphicFrame>
        <p:nvGraphicFramePr>
          <p:cNvPr id="17" name="Označba mesta vsebine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723275747"/>
              </p:ext>
            </p:extLst>
          </p:nvPr>
        </p:nvGraphicFramePr>
        <p:xfrm>
          <a:off x="1008433" y="745015"/>
          <a:ext cx="5670630" cy="5214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Naslov 5"/>
          <p:cNvSpPr>
            <a:spLocks noGrp="1"/>
          </p:cNvSpPr>
          <p:nvPr>
            <p:ph type="title"/>
          </p:nvPr>
        </p:nvSpPr>
        <p:spPr>
          <a:xfrm>
            <a:off x="7585311" y="181567"/>
            <a:ext cx="4179970" cy="1143000"/>
          </a:xfrm>
        </p:spPr>
        <p:txBody>
          <a:bodyPr/>
          <a:lstStyle/>
          <a:p>
            <a:r>
              <a:rPr lang="sl-SI" dirty="0"/>
              <a:t>Skupnostni pristop</a:t>
            </a:r>
          </a:p>
        </p:txBody>
      </p:sp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160038805"/>
              </p:ext>
            </p:extLst>
          </p:nvPr>
        </p:nvGraphicFramePr>
        <p:xfrm>
          <a:off x="8019518" y="3596084"/>
          <a:ext cx="3893807" cy="2291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51442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22">
            <a:extLst>
              <a:ext uri="{FF2B5EF4-FFF2-40B4-BE49-F238E27FC236}">
                <a16:creationId xmlns:a16="http://schemas.microsoft.com/office/drawing/2014/main" id="{2EAB7F98-1024-5545-260C-AB11BC41B2E2}"/>
              </a:ext>
            </a:extLst>
          </p:cNvPr>
          <p:cNvPicPr>
            <a:picLocks noGrp="1" noChangeAspect="1"/>
          </p:cNvPicPr>
          <p:nvPr>
            <p:ph idx="16"/>
          </p:nvPr>
        </p:nvPicPr>
        <p:blipFill>
          <a:blip r:embed="rId2"/>
          <a:stretch>
            <a:fillRect/>
          </a:stretch>
        </p:blipFill>
        <p:spPr>
          <a:xfrm>
            <a:off x="10067109" y="1677885"/>
            <a:ext cx="1984441" cy="1353817"/>
          </a:xfrm>
        </p:spPr>
      </p:pic>
      <p:sp>
        <p:nvSpPr>
          <p:cNvPr id="7" name="Naslov 2"/>
          <p:cNvSpPr txBox="1">
            <a:spLocks/>
          </p:cNvSpPr>
          <p:nvPr/>
        </p:nvSpPr>
        <p:spPr>
          <a:xfrm>
            <a:off x="1400302" y="215152"/>
            <a:ext cx="10993168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altLang="sl-SI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cs typeface="Arial" panose="020B0604020202020204" pitchFamily="34" charset="0"/>
              </a:rPr>
              <a:t>Skupnostni pristop k zdravju pri promociji telesne dejavnosti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idx="4294967295"/>
          </p:nvPr>
        </p:nvSpPr>
        <p:spPr>
          <a:xfrm>
            <a:off x="148589" y="1293901"/>
            <a:ext cx="9918520" cy="515044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sl-SI" sz="1800" dirty="0"/>
              <a:t>Skupnostni pristop je</a:t>
            </a:r>
            <a:r>
              <a:rPr lang="sl-SI" sz="1800" b="1" dirty="0">
                <a:solidFill>
                  <a:srgbClr val="4D4D4F"/>
                </a:solidFill>
              </a:rPr>
              <a:t> </a:t>
            </a:r>
            <a:r>
              <a:rPr lang="sl-SI" sz="1800" b="1" dirty="0"/>
              <a:t>najbolj učinkovita metoda v promociji telesne dejavnosti</a:t>
            </a:r>
            <a:r>
              <a:rPr lang="en-US" sz="1800" b="1" dirty="0"/>
              <a:t> </a:t>
            </a:r>
            <a:r>
              <a:rPr lang="sl-SI" sz="1800" dirty="0"/>
              <a:t>kadar je </a:t>
            </a:r>
            <a:r>
              <a:rPr lang="sl-SI" sz="1800" b="1" dirty="0">
                <a:solidFill>
                  <a:srgbClr val="003399"/>
                </a:solidFill>
              </a:rPr>
              <a:t>uporabljen neposredni stik </a:t>
            </a:r>
            <a:r>
              <a:rPr lang="sl-SI" sz="1800" dirty="0">
                <a:solidFill>
                  <a:srgbClr val="003399"/>
                </a:solidFill>
              </a:rPr>
              <a:t>in če je</a:t>
            </a:r>
            <a:r>
              <a:rPr lang="sl-SI" sz="1800" dirty="0">
                <a:solidFill>
                  <a:srgbClr val="4D4D4F"/>
                </a:solidFill>
              </a:rPr>
              <a:t> </a:t>
            </a:r>
            <a:r>
              <a:rPr lang="sl-SI" sz="1800" b="1" dirty="0">
                <a:solidFill>
                  <a:srgbClr val="003399"/>
                </a:solidFill>
              </a:rPr>
              <a:t>aktivnost prilagojena ciljni populaciji </a:t>
            </a:r>
          </a:p>
          <a:p>
            <a:pPr marL="0" indent="0">
              <a:spcBef>
                <a:spcPct val="0"/>
              </a:spcBef>
              <a:buNone/>
            </a:pPr>
            <a:r>
              <a:rPr lang="sl-SI" sz="1800" i="1" dirty="0">
                <a:solidFill>
                  <a:srgbClr val="007DC5"/>
                </a:solidFill>
              </a:rPr>
              <a:t>   </a:t>
            </a:r>
            <a:r>
              <a:rPr lang="sl-SI" sz="1800" i="1" dirty="0"/>
              <a:t>(Avtorji </a:t>
            </a:r>
            <a:r>
              <a:rPr lang="sl-SI" sz="1800" i="1" dirty="0" err="1"/>
              <a:t>Bock</a:t>
            </a:r>
            <a:r>
              <a:rPr lang="sl-SI" sz="1800" i="1" dirty="0"/>
              <a:t> in dr.,2014)</a:t>
            </a:r>
            <a:r>
              <a:rPr lang="sl-SI" sz="1800" dirty="0"/>
              <a:t>.</a:t>
            </a:r>
          </a:p>
          <a:p>
            <a:pPr>
              <a:spcBef>
                <a:spcPct val="0"/>
              </a:spcBef>
            </a:pPr>
            <a:endParaRPr lang="sl-SI" sz="1800" dirty="0">
              <a:solidFill>
                <a:srgbClr val="4D4D4F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1800" b="1" dirty="0">
                <a:ea typeface="+mj-ea"/>
                <a:cs typeface="+mj-cs"/>
              </a:rPr>
              <a:t>Spodbujanje</a:t>
            </a:r>
            <a:r>
              <a:rPr lang="sl-SI" sz="1800" dirty="0">
                <a:ea typeface="+mj-ea"/>
                <a:cs typeface="+mj-cs"/>
              </a:rPr>
              <a:t> in </a:t>
            </a:r>
            <a:r>
              <a:rPr lang="sl-SI" sz="1800" b="1" dirty="0">
                <a:ea typeface="+mj-ea"/>
                <a:cs typeface="+mj-cs"/>
              </a:rPr>
              <a:t>omogočanje</a:t>
            </a:r>
            <a:r>
              <a:rPr lang="sl-SI" sz="1800" dirty="0">
                <a:ea typeface="+mj-ea"/>
                <a:cs typeface="+mj-cs"/>
              </a:rPr>
              <a:t> pestre, varne in redne </a:t>
            </a:r>
            <a:r>
              <a:rPr lang="sl-SI" sz="1800" b="1" dirty="0">
                <a:ea typeface="+mj-ea"/>
                <a:cs typeface="+mj-cs"/>
              </a:rPr>
              <a:t>telesne dejavnosti </a:t>
            </a:r>
            <a:r>
              <a:rPr lang="sl-SI" sz="1800" dirty="0">
                <a:ea typeface="+mj-ea"/>
                <a:cs typeface="+mj-cs"/>
              </a:rPr>
              <a:t>ter</a:t>
            </a:r>
            <a:r>
              <a:rPr lang="sl-SI" sz="1800" b="1" dirty="0">
                <a:ea typeface="+mj-ea"/>
                <a:cs typeface="+mj-cs"/>
              </a:rPr>
              <a:t> športno rekreativne telesne vadbe</a:t>
            </a:r>
            <a:r>
              <a:rPr lang="sl-SI" sz="1800" dirty="0">
                <a:ea typeface="+mj-ea"/>
                <a:cs typeface="+mj-cs"/>
              </a:rPr>
              <a:t> </a:t>
            </a:r>
            <a:r>
              <a:rPr lang="sl-SI" sz="1800" b="1" dirty="0">
                <a:ea typeface="+mj-ea"/>
                <a:cs typeface="+mj-cs"/>
              </a:rPr>
              <a:t>VSEM</a:t>
            </a:r>
            <a:r>
              <a:rPr lang="sl-SI" sz="1800" dirty="0">
                <a:ea typeface="+mj-ea"/>
                <a:cs typeface="+mj-cs"/>
              </a:rPr>
              <a:t> starostnim in ciljnim skupinam prebivalcev </a:t>
            </a:r>
            <a:r>
              <a:rPr lang="sl-SI" sz="1800" b="1" dirty="0">
                <a:ea typeface="+mj-ea"/>
                <a:cs typeface="+mj-cs"/>
              </a:rPr>
              <a:t>ugodno vpliva na zdravje posameznikov in populacije</a:t>
            </a:r>
            <a:r>
              <a:rPr lang="sl-SI" sz="1800" dirty="0">
                <a:ea typeface="+mj-ea"/>
                <a:cs typeface="+mj-cs"/>
              </a:rPr>
              <a:t> ter </a:t>
            </a:r>
            <a:r>
              <a:rPr lang="sl-SI" sz="1800" b="1" dirty="0">
                <a:solidFill>
                  <a:srgbClr val="003399"/>
                </a:solidFill>
                <a:ea typeface="+mj-ea"/>
                <a:cs typeface="+mj-cs"/>
              </a:rPr>
              <a:t>prispeva k trajnostnem razvoju v LS</a:t>
            </a:r>
            <a:r>
              <a:rPr lang="sl-SI" sz="1800" dirty="0">
                <a:ea typeface="+mj-ea"/>
                <a:cs typeface="+mj-cs"/>
              </a:rPr>
              <a:t>.</a:t>
            </a:r>
            <a:r>
              <a:rPr lang="sl-SI" sz="1800" b="1" dirty="0"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endParaRPr lang="sl-SI" sz="1800" b="1" dirty="0"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1800" b="1" dirty="0">
                <a:ea typeface="+mj-ea"/>
                <a:cs typeface="+mj-cs"/>
              </a:rPr>
              <a:t>Hoja </a:t>
            </a:r>
            <a:r>
              <a:rPr lang="sl-SI" sz="1800" dirty="0">
                <a:ea typeface="+mj-ea"/>
                <a:cs typeface="+mj-cs"/>
              </a:rPr>
              <a:t>je </a:t>
            </a:r>
            <a:r>
              <a:rPr lang="sl-SI" sz="1800" b="1" dirty="0">
                <a:ea typeface="+mj-ea"/>
                <a:cs typeface="+mj-cs"/>
              </a:rPr>
              <a:t>osnovna </a:t>
            </a:r>
            <a:r>
              <a:rPr lang="sl-SI" sz="1800" dirty="0">
                <a:ea typeface="+mj-ea"/>
                <a:cs typeface="+mj-cs"/>
              </a:rPr>
              <a:t>in</a:t>
            </a:r>
            <a:r>
              <a:rPr lang="sl-SI" sz="1800" b="1" dirty="0">
                <a:ea typeface="+mj-ea"/>
                <a:cs typeface="+mj-cs"/>
              </a:rPr>
              <a:t> ekonomsko najbolj dostopna oblika gibanja </a:t>
            </a:r>
            <a:r>
              <a:rPr lang="sl-SI" sz="1800" dirty="0">
                <a:ea typeface="+mj-ea"/>
                <a:cs typeface="+mj-cs"/>
              </a:rPr>
              <a:t>za večino populacije ter jo lahko uporabljamo tako v </a:t>
            </a:r>
            <a:r>
              <a:rPr lang="sl-SI" sz="1800" b="1" dirty="0">
                <a:solidFill>
                  <a:srgbClr val="003399"/>
                </a:solidFill>
                <a:ea typeface="+mj-ea"/>
                <a:cs typeface="+mj-cs"/>
              </a:rPr>
              <a:t>transportne</a:t>
            </a:r>
            <a:r>
              <a:rPr lang="sl-SI" sz="1800" b="1" i="1" dirty="0">
                <a:solidFill>
                  <a:srgbClr val="003399"/>
                </a:solidFill>
                <a:ea typeface="+mj-ea"/>
                <a:cs typeface="+mj-cs"/>
              </a:rPr>
              <a:t> </a:t>
            </a:r>
            <a:r>
              <a:rPr lang="sl-SI" sz="1800" dirty="0">
                <a:ea typeface="+mj-ea"/>
                <a:cs typeface="+mj-cs"/>
              </a:rPr>
              <a:t>kot </a:t>
            </a:r>
            <a:r>
              <a:rPr lang="sl-SI" sz="1800" b="1" dirty="0">
                <a:solidFill>
                  <a:srgbClr val="003399"/>
                </a:solidFill>
                <a:ea typeface="+mj-ea"/>
                <a:cs typeface="+mj-cs"/>
              </a:rPr>
              <a:t>rekreacijske namene</a:t>
            </a:r>
            <a:r>
              <a:rPr lang="sl-SI" sz="1800" i="1" dirty="0">
                <a:ea typeface="+mj-ea"/>
                <a:cs typeface="+mj-cs"/>
              </a:rPr>
              <a:t>.</a:t>
            </a:r>
            <a:r>
              <a:rPr lang="sl-SI" sz="1800" i="1" dirty="0">
                <a:solidFill>
                  <a:srgbClr val="007DC5"/>
                </a:solidFill>
                <a:ea typeface="+mj-ea"/>
                <a:cs typeface="+mj-cs"/>
              </a:rPr>
              <a:t>   </a:t>
            </a:r>
          </a:p>
          <a:p>
            <a:pPr>
              <a:spcBef>
                <a:spcPct val="0"/>
              </a:spcBef>
            </a:pPr>
            <a:endParaRPr lang="sl-SI" sz="2400" dirty="0">
              <a:solidFill>
                <a:srgbClr val="007DC5"/>
              </a:solidFill>
              <a:latin typeface="+mj-lt"/>
            </a:endParaRPr>
          </a:p>
        </p:txBody>
      </p:sp>
      <p:pic>
        <p:nvPicPr>
          <p:cNvPr id="9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76" y="4217413"/>
            <a:ext cx="1779011" cy="1778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3124091-2E22-436B-85E9-594BADFE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0950" y="3607678"/>
            <a:ext cx="1636758" cy="2315162"/>
          </a:xfrm>
          <a:prstGeom prst="rect">
            <a:avLst/>
          </a:prstGeom>
        </p:spPr>
      </p:pic>
      <p:sp>
        <p:nvSpPr>
          <p:cNvPr id="3" name="PoljeZBesedilom 2">
            <a:extLst>
              <a:ext uri="{FF2B5EF4-FFF2-40B4-BE49-F238E27FC236}">
                <a16:creationId xmlns:a16="http://schemas.microsoft.com/office/drawing/2014/main" id="{B709281B-715F-415B-9C81-F8C2FE8E412F}"/>
              </a:ext>
            </a:extLst>
          </p:cNvPr>
          <p:cNvSpPr txBox="1"/>
          <p:nvPr/>
        </p:nvSpPr>
        <p:spPr>
          <a:xfrm>
            <a:off x="6006811" y="5793327"/>
            <a:ext cx="9812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100" dirty="0"/>
              <a:t>V izdajanju!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35E94DC-E860-4047-81A0-A665CAACD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9525" y="4144737"/>
            <a:ext cx="4447643" cy="163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11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2052272" y="140827"/>
            <a:ext cx="6952391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 err="1">
                <a:solidFill>
                  <a:srgbClr val="003399"/>
                </a:solidFill>
                <a:cs typeface="Arial" panose="020B0604020202020204" pitchFamily="34" charset="0"/>
              </a:rPr>
              <a:t>Progra</a:t>
            </a:r>
            <a:r>
              <a:rPr lang="en-US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m</a:t>
            </a:r>
            <a:r>
              <a:rPr lang="sl-SI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 Skupaj za zdravje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7" y="54915"/>
            <a:ext cx="1956811" cy="783138"/>
          </a:xfrm>
          <a:prstGeom prst="rect">
            <a:avLst/>
          </a:prstGeom>
        </p:spPr>
      </p:pic>
      <p:sp>
        <p:nvSpPr>
          <p:cNvPr id="13" name="Označba mesta vsebine 1"/>
          <p:cNvSpPr>
            <a:spLocks noGrp="1"/>
          </p:cNvSpPr>
          <p:nvPr>
            <p:ph idx="4294967295"/>
          </p:nvPr>
        </p:nvSpPr>
        <p:spPr>
          <a:xfrm>
            <a:off x="322762" y="1221403"/>
            <a:ext cx="11338560" cy="418879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160729" indent="-160729">
              <a:spcBef>
                <a:spcPts val="703"/>
              </a:spcBef>
              <a:buFontTx/>
              <a:buChar char="•"/>
            </a:pPr>
            <a:r>
              <a:rPr lang="sl-SI" altLang="sl-SI" sz="2600" dirty="0">
                <a:solidFill>
                  <a:srgbClr val="003399"/>
                </a:solidFill>
              </a:rPr>
              <a:t>Program </a:t>
            </a:r>
            <a:r>
              <a:rPr lang="sl-SI" altLang="sl-SI" sz="2600" b="1" dirty="0">
                <a:solidFill>
                  <a:srgbClr val="003399"/>
                </a:solidFill>
              </a:rPr>
              <a:t>SKUPAJ ZA ZDRAVJE </a:t>
            </a:r>
            <a:r>
              <a:rPr lang="sl-SI" altLang="sl-SI" sz="2600" dirty="0">
                <a:solidFill>
                  <a:srgbClr val="003399"/>
                </a:solidFill>
              </a:rPr>
              <a:t>v slovenskih zdravstvenih domovih predstavlja </a:t>
            </a:r>
            <a:r>
              <a:rPr lang="sl-SI" altLang="sl-SI" sz="2600" b="1" dirty="0">
                <a:solidFill>
                  <a:srgbClr val="003399"/>
                </a:solidFill>
              </a:rPr>
              <a:t>celovit program integrirane preventive kroničnih bolezni za ODRASLE</a:t>
            </a:r>
            <a:r>
              <a:rPr lang="sl-SI" altLang="sl-SI" sz="2600" dirty="0">
                <a:solidFill>
                  <a:srgbClr val="003399"/>
                </a:solidFill>
              </a:rPr>
              <a:t>.</a:t>
            </a:r>
          </a:p>
          <a:p>
            <a:pPr marL="160729" indent="-160729">
              <a:spcBef>
                <a:spcPts val="703"/>
              </a:spcBef>
              <a:buFontTx/>
              <a:buChar char="•"/>
            </a:pPr>
            <a:endParaRPr lang="sl-SI" altLang="sl-SI" sz="1300" dirty="0">
              <a:solidFill>
                <a:srgbClr val="000000"/>
              </a:solidFill>
            </a:endParaRPr>
          </a:p>
          <a:p>
            <a:pPr marL="160729" indent="-160729">
              <a:spcBef>
                <a:spcPts val="703"/>
              </a:spcBef>
              <a:buFontTx/>
              <a:buChar char="•"/>
            </a:pPr>
            <a:r>
              <a:rPr lang="sl-SI" altLang="sl-SI" sz="2600" dirty="0">
                <a:solidFill>
                  <a:srgbClr val="003399"/>
                </a:solidFill>
              </a:rPr>
              <a:t>Program povezuje </a:t>
            </a:r>
            <a:r>
              <a:rPr lang="sl-SI" altLang="sl-SI" sz="2600" b="1" dirty="0">
                <a:solidFill>
                  <a:srgbClr val="003399"/>
                </a:solidFill>
              </a:rPr>
              <a:t>3 sklope aktivnosti</a:t>
            </a:r>
            <a:r>
              <a:rPr lang="sl-SI" altLang="sl-SI" sz="2600" dirty="0">
                <a:solidFill>
                  <a:srgbClr val="003399"/>
                </a:solidFill>
              </a:rPr>
              <a:t>:</a:t>
            </a:r>
          </a:p>
          <a:p>
            <a:pPr marL="778657" lvl="1" indent="-457200">
              <a:spcBef>
                <a:spcPts val="352"/>
              </a:spcBef>
              <a:buFont typeface="Wingdings" panose="05000000000000000000" pitchFamily="2" charset="2"/>
              <a:buChar char="Ø"/>
            </a:pPr>
            <a:r>
              <a:rPr lang="sl-SI" altLang="sl-SI" sz="2600" dirty="0">
                <a:solidFill>
                  <a:srgbClr val="003399"/>
                </a:solidFill>
              </a:rPr>
              <a:t> </a:t>
            </a:r>
            <a:r>
              <a:rPr lang="sl-SI" altLang="sl-SI" sz="2600" b="1" dirty="0">
                <a:solidFill>
                  <a:srgbClr val="003399"/>
                </a:solidFill>
              </a:rPr>
              <a:t>preventivni pregled </a:t>
            </a:r>
            <a:r>
              <a:rPr lang="sl-SI" altLang="sl-SI" sz="2600" dirty="0">
                <a:solidFill>
                  <a:srgbClr val="003399"/>
                </a:solidFill>
              </a:rPr>
              <a:t>in </a:t>
            </a:r>
            <a:r>
              <a:rPr lang="sl-SI" altLang="sl-SI" sz="2600" b="1" dirty="0">
                <a:solidFill>
                  <a:srgbClr val="003399"/>
                </a:solidFill>
              </a:rPr>
              <a:t>kratka svetovanja </a:t>
            </a:r>
            <a:r>
              <a:rPr lang="sl-SI" altLang="sl-SI" sz="2600" dirty="0">
                <a:solidFill>
                  <a:srgbClr val="003399"/>
                </a:solidFill>
              </a:rPr>
              <a:t>(ambulanta družinske medicine, patronaža),</a:t>
            </a:r>
          </a:p>
          <a:p>
            <a:pPr marL="778657" lvl="1" indent="-457200">
              <a:spcBef>
                <a:spcPts val="352"/>
              </a:spcBef>
              <a:buFont typeface="Wingdings" panose="05000000000000000000" pitchFamily="2" charset="2"/>
              <a:buChar char="Ø"/>
            </a:pPr>
            <a:r>
              <a:rPr lang="sl-SI" altLang="sl-SI" sz="2600" dirty="0">
                <a:solidFill>
                  <a:srgbClr val="003399"/>
                </a:solidFill>
              </a:rPr>
              <a:t> </a:t>
            </a:r>
            <a:r>
              <a:rPr lang="sl-SI" altLang="sl-SI" sz="2600" b="1" dirty="0">
                <a:solidFill>
                  <a:srgbClr val="003399"/>
                </a:solidFill>
              </a:rPr>
              <a:t>skupinske delavnice </a:t>
            </a:r>
            <a:r>
              <a:rPr lang="sl-SI" altLang="sl-SI" sz="2600" dirty="0">
                <a:solidFill>
                  <a:srgbClr val="003399"/>
                </a:solidFill>
              </a:rPr>
              <a:t>in </a:t>
            </a:r>
            <a:r>
              <a:rPr lang="sl-SI" altLang="sl-SI" sz="2600" b="1" dirty="0">
                <a:solidFill>
                  <a:srgbClr val="003399"/>
                </a:solidFill>
              </a:rPr>
              <a:t>individualna svetovanja </a:t>
            </a:r>
            <a:r>
              <a:rPr lang="sl-SI" altLang="sl-SI" sz="2600" dirty="0">
                <a:solidFill>
                  <a:srgbClr val="003399"/>
                </a:solidFill>
              </a:rPr>
              <a:t>oz.</a:t>
            </a:r>
            <a:r>
              <a:rPr lang="sl-SI" altLang="sl-SI" sz="2600" b="1" dirty="0">
                <a:solidFill>
                  <a:srgbClr val="003399"/>
                </a:solidFill>
              </a:rPr>
              <a:t> individualni posveti </a:t>
            </a:r>
            <a:r>
              <a:rPr lang="sl-SI" altLang="sl-SI" sz="2600" dirty="0">
                <a:solidFill>
                  <a:srgbClr val="003399"/>
                </a:solidFill>
              </a:rPr>
              <a:t>(centri za krepitev zdravja - CKZ in </a:t>
            </a:r>
            <a:r>
              <a:rPr lang="sl-SI" altLang="sl-SI" sz="2600" dirty="0" err="1">
                <a:solidFill>
                  <a:srgbClr val="003399"/>
                </a:solidFill>
              </a:rPr>
              <a:t>zdravstvenovzgojni</a:t>
            </a:r>
            <a:r>
              <a:rPr lang="sl-SI" altLang="sl-SI" sz="2600" dirty="0">
                <a:solidFill>
                  <a:srgbClr val="003399"/>
                </a:solidFill>
              </a:rPr>
              <a:t> centri - ZVC) in  </a:t>
            </a:r>
          </a:p>
          <a:p>
            <a:pPr marL="778657" lvl="1" indent="-457200">
              <a:spcBef>
                <a:spcPts val="352"/>
              </a:spcBef>
              <a:buFont typeface="Wingdings" panose="05000000000000000000" pitchFamily="2" charset="2"/>
              <a:buChar char="Ø"/>
            </a:pPr>
            <a:r>
              <a:rPr lang="sl-SI" altLang="sl-SI" sz="2600" dirty="0">
                <a:solidFill>
                  <a:srgbClr val="003399"/>
                </a:solidFill>
              </a:rPr>
              <a:t> </a:t>
            </a:r>
            <a:r>
              <a:rPr lang="sl-SI" altLang="sl-SI" sz="2600" b="1" dirty="0">
                <a:solidFill>
                  <a:srgbClr val="003399"/>
                </a:solidFill>
              </a:rPr>
              <a:t>aktivnosti za krepitev zdravja v lokalnih skupnostih </a:t>
            </a:r>
            <a:r>
              <a:rPr lang="sl-SI" altLang="sl-SI" sz="2600" dirty="0">
                <a:solidFill>
                  <a:srgbClr val="003399"/>
                </a:solidFill>
              </a:rPr>
              <a:t>(CKZ in ZVC).</a:t>
            </a:r>
          </a:p>
          <a:p>
            <a:pPr marL="482186" lvl="1" indent="-160729">
              <a:spcBef>
                <a:spcPts val="352"/>
              </a:spcBef>
            </a:pPr>
            <a:endParaRPr lang="sl-SI" altLang="sl-SI" sz="1300" dirty="0">
              <a:solidFill>
                <a:srgbClr val="000000"/>
              </a:solidFill>
            </a:endParaRPr>
          </a:p>
          <a:p>
            <a:pPr marL="160729" indent="-160729">
              <a:spcBef>
                <a:spcPts val="703"/>
              </a:spcBef>
              <a:buFontTx/>
              <a:buChar char="•"/>
            </a:pPr>
            <a:r>
              <a:rPr lang="sl-SI" altLang="sl-SI" sz="2600" dirty="0">
                <a:solidFill>
                  <a:srgbClr val="003399"/>
                </a:solidFill>
              </a:rPr>
              <a:t>Obravnave in aktivnosti v CKZ in ZVC izvaja </a:t>
            </a:r>
            <a:r>
              <a:rPr lang="sl-SI" altLang="sl-SI" sz="2600" b="1" dirty="0">
                <a:solidFill>
                  <a:srgbClr val="003399"/>
                </a:solidFill>
              </a:rPr>
              <a:t>interdisciplinarni standardni tim</a:t>
            </a:r>
            <a:r>
              <a:rPr lang="sl-SI" altLang="sl-SI" sz="2600" dirty="0">
                <a:solidFill>
                  <a:srgbClr val="003399"/>
                </a:solidFill>
              </a:rPr>
              <a:t>. </a:t>
            </a:r>
          </a:p>
          <a:p>
            <a:pPr marL="160729" indent="-160729">
              <a:spcBef>
                <a:spcPts val="703"/>
              </a:spcBef>
              <a:buFontTx/>
              <a:buChar char="•"/>
            </a:pPr>
            <a:endParaRPr lang="sl-SI" altLang="sl-SI" sz="1300" dirty="0">
              <a:solidFill>
                <a:srgbClr val="000000"/>
              </a:solidFill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sl-SI" sz="2600" b="1" dirty="0">
                <a:solidFill>
                  <a:srgbClr val="003399"/>
                </a:solidFill>
              </a:rPr>
              <a:t>NIJZ </a:t>
            </a:r>
            <a:r>
              <a:rPr lang="sl-SI" sz="2600" dirty="0">
                <a:solidFill>
                  <a:srgbClr val="003399"/>
                </a:solidFill>
              </a:rPr>
              <a:t>je nacionalni </a:t>
            </a:r>
            <a:r>
              <a:rPr lang="sl-SI" sz="2600" b="1" dirty="0">
                <a:solidFill>
                  <a:srgbClr val="003399"/>
                </a:solidFill>
              </a:rPr>
              <a:t>upravljalec programa SKUPAJ ZA ZDRAVJE </a:t>
            </a:r>
          </a:p>
          <a:p>
            <a:pPr marL="0" lvl="0" indent="0">
              <a:buNone/>
            </a:pPr>
            <a:r>
              <a:rPr lang="sl-SI" sz="2600" b="1" dirty="0">
                <a:solidFill>
                  <a:srgbClr val="003399"/>
                </a:solidFill>
              </a:rPr>
              <a:t>     </a:t>
            </a:r>
            <a:r>
              <a:rPr lang="sl-SI" sz="2600" dirty="0">
                <a:solidFill>
                  <a:srgbClr val="003399"/>
                </a:solidFill>
              </a:rPr>
              <a:t>(skrbi za razvoj, izvajanje in zagotavljanje kakovosti programa </a:t>
            </a:r>
          </a:p>
          <a:p>
            <a:pPr marL="0" lvl="0" indent="0">
              <a:buNone/>
            </a:pPr>
            <a:r>
              <a:rPr lang="sl-SI" sz="2600" dirty="0">
                <a:solidFill>
                  <a:srgbClr val="003399"/>
                </a:solidFill>
              </a:rPr>
              <a:t>      ter spremljanje delovanja). </a:t>
            </a:r>
          </a:p>
          <a:p>
            <a:pPr marL="160729" indent="-160729">
              <a:spcBef>
                <a:spcPts val="703"/>
              </a:spcBef>
              <a:buFontTx/>
              <a:buChar char="•"/>
            </a:pPr>
            <a:endParaRPr lang="sl-SI" altLang="sl-SI" sz="1687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Pravokotnik 13"/>
          <p:cNvSpPr/>
          <p:nvPr/>
        </p:nvSpPr>
        <p:spPr>
          <a:xfrm>
            <a:off x="-296092" y="5581184"/>
            <a:ext cx="97013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sl-SI" altLang="sl-SI" sz="2000" kern="0" dirty="0">
                <a:cs typeface="Arial" panose="020B0604020202020204" pitchFamily="34" charset="0"/>
              </a:rPr>
              <a:t>Povezava na spletno stran: </a:t>
            </a:r>
            <a:r>
              <a:rPr lang="sl-SI" altLang="sl-SI" sz="2000" b="1" kern="0" dirty="0">
                <a:cs typeface="Arial" panose="020B0604020202020204" pitchFamily="34" charset="0"/>
              </a:rPr>
              <a:t>  </a:t>
            </a:r>
            <a:r>
              <a:rPr lang="sl-SI" altLang="sl-SI" sz="2000" b="1" kern="0" dirty="0">
                <a:cs typeface="Arial" panose="020B0604020202020204" pitchFamily="34" charset="0"/>
                <a:hlinkClick r:id="rId3"/>
              </a:rPr>
              <a:t>https://www.skupajzazdravje.si/</a:t>
            </a:r>
            <a:r>
              <a:rPr lang="sl-SI" altLang="sl-SI" sz="2000" kern="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5513" y="4051883"/>
            <a:ext cx="3382700" cy="1832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813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107" y="2705837"/>
            <a:ext cx="1956811" cy="78313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363" y="82781"/>
            <a:ext cx="9420837" cy="6024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125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2052272" y="140827"/>
            <a:ext cx="6952391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600" dirty="0">
                <a:solidFill>
                  <a:srgbClr val="003399"/>
                </a:solidFill>
                <a:cs typeface="Arial" panose="020B0604020202020204" pitchFamily="34" charset="0"/>
              </a:rPr>
              <a:t>Kader v CKZ &amp; ZVC</a:t>
            </a:r>
            <a:endParaRPr kumimoji="0" lang="sl-SI" altLang="sl-SI" sz="3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7" y="54915"/>
            <a:ext cx="1956811" cy="783138"/>
          </a:xfrm>
          <a:prstGeom prst="rect">
            <a:avLst/>
          </a:prstGeom>
        </p:spPr>
      </p:pic>
      <p:pic>
        <p:nvPicPr>
          <p:cNvPr id="8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496" y="1593586"/>
            <a:ext cx="6295430" cy="380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esni zaviti oklepaj 8"/>
          <p:cNvSpPr/>
          <p:nvPr/>
        </p:nvSpPr>
        <p:spPr>
          <a:xfrm>
            <a:off x="7588944" y="1534863"/>
            <a:ext cx="311423" cy="231613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200"/>
          </a:p>
        </p:txBody>
      </p:sp>
      <p:sp>
        <p:nvSpPr>
          <p:cNvPr id="10" name="PoljeZBesedilom 9"/>
          <p:cNvSpPr txBox="1"/>
          <p:nvPr/>
        </p:nvSpPr>
        <p:spPr>
          <a:xfrm>
            <a:off x="7990009" y="2501360"/>
            <a:ext cx="695399" cy="4409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440" tIns="45720" rIns="91440" bIns="45720"/>
          <a:lstStyle/>
          <a:p>
            <a:pPr>
              <a:defRPr/>
            </a:pPr>
            <a:r>
              <a:rPr lang="en-US" sz="1969" b="1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ZVC</a:t>
            </a:r>
          </a:p>
        </p:txBody>
      </p:sp>
      <p:sp>
        <p:nvSpPr>
          <p:cNvPr id="11" name="Desni zaviti oklepaj 10"/>
          <p:cNvSpPr/>
          <p:nvPr/>
        </p:nvSpPr>
        <p:spPr>
          <a:xfrm>
            <a:off x="9004663" y="1479733"/>
            <a:ext cx="312539" cy="3916784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4200"/>
          </a:p>
        </p:txBody>
      </p:sp>
      <p:sp>
        <p:nvSpPr>
          <p:cNvPr id="16" name="PoljeZBesedilom 15"/>
          <p:cNvSpPr txBox="1"/>
          <p:nvPr/>
        </p:nvSpPr>
        <p:spPr>
          <a:xfrm>
            <a:off x="9402637" y="3251159"/>
            <a:ext cx="708794" cy="3739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440" tIns="45720" rIns="91440" bIns="45720"/>
          <a:lstStyle/>
          <a:p>
            <a:pPr>
              <a:defRPr/>
            </a:pPr>
            <a:r>
              <a:rPr lang="en-US" sz="1969" b="1" dirty="0">
                <a:solidFill>
                  <a:srgbClr val="03469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CKZ</a:t>
            </a:r>
          </a:p>
        </p:txBody>
      </p:sp>
      <p:pic>
        <p:nvPicPr>
          <p:cNvPr id="21" name="Slika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3" t="735" r="30591" b="600"/>
          <a:stretch>
            <a:fillRect/>
          </a:stretch>
        </p:blipFill>
        <p:spPr bwMode="auto">
          <a:xfrm>
            <a:off x="550644" y="3960302"/>
            <a:ext cx="2007998" cy="200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Slika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262" y="1534863"/>
            <a:ext cx="2162101" cy="126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739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2052272" y="3105"/>
            <a:ext cx="6952391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Mreža CKZ </a:t>
            </a:r>
            <a:r>
              <a:rPr lang="en-US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in</a:t>
            </a:r>
            <a:r>
              <a:rPr lang="sl-SI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 ZVC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7" y="54915"/>
            <a:ext cx="1956811" cy="783138"/>
          </a:xfrm>
          <a:prstGeom prst="rect">
            <a:avLst/>
          </a:prstGeom>
        </p:spPr>
      </p:pic>
      <p:pic>
        <p:nvPicPr>
          <p:cNvPr id="4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48" y="-73150"/>
            <a:ext cx="9144000" cy="646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avokotnik 4"/>
          <p:cNvSpPr/>
          <p:nvPr/>
        </p:nvSpPr>
        <p:spPr>
          <a:xfrm>
            <a:off x="194965" y="4407905"/>
            <a:ext cx="1611809" cy="7333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sl-SI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2"/>
          <p:cNvGrpSpPr/>
          <p:nvPr/>
        </p:nvGrpSpPr>
        <p:grpSpPr>
          <a:xfrm>
            <a:off x="8539993" y="3416924"/>
            <a:ext cx="3361899" cy="1054407"/>
            <a:chOff x="0" y="-5036"/>
            <a:chExt cx="3506828" cy="667442"/>
          </a:xfrm>
        </p:grpSpPr>
        <p:grpSp>
          <p:nvGrpSpPr>
            <p:cNvPr id="8" name="Group 13"/>
            <p:cNvGrpSpPr/>
            <p:nvPr/>
          </p:nvGrpSpPr>
          <p:grpSpPr>
            <a:xfrm>
              <a:off x="2387" y="2387"/>
              <a:ext cx="1092074" cy="655244"/>
              <a:chOff x="0" y="0"/>
              <a:chExt cx="2065628" cy="1239377"/>
            </a:xfrm>
          </p:grpSpPr>
          <p:sp>
            <p:nvSpPr>
              <p:cNvPr id="26" name="Freeform 14"/>
              <p:cNvSpPr/>
              <p:nvPr/>
            </p:nvSpPr>
            <p:spPr>
              <a:xfrm>
                <a:off x="0" y="0"/>
                <a:ext cx="2065655" cy="1239393"/>
              </a:xfrm>
              <a:custGeom>
                <a:avLst/>
                <a:gdLst/>
                <a:ahLst/>
                <a:cxnLst/>
                <a:rect l="l" t="t" r="r" b="b"/>
                <a:pathLst>
                  <a:path w="2065655" h="1239393">
                    <a:moveTo>
                      <a:pt x="0" y="0"/>
                    </a:moveTo>
                    <a:lnTo>
                      <a:pt x="2065655" y="0"/>
                    </a:lnTo>
                    <a:lnTo>
                      <a:pt x="2065655" y="1239393"/>
                    </a:lnTo>
                    <a:lnTo>
                      <a:pt x="0" y="123939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7D9EE">
                      <a:alpha val="100000"/>
                    </a:srgbClr>
                  </a:gs>
                  <a:gs pos="50000">
                    <a:srgbClr val="ADC7E7">
                      <a:alpha val="100000"/>
                    </a:srgbClr>
                  </a:gs>
                  <a:gs pos="100000">
                    <a:srgbClr val="9ABDE5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9" name="Freeform 15"/>
            <p:cNvSpPr/>
            <p:nvPr/>
          </p:nvSpPr>
          <p:spPr>
            <a:xfrm>
              <a:off x="0" y="0"/>
              <a:ext cx="1096849" cy="660019"/>
            </a:xfrm>
            <a:custGeom>
              <a:avLst/>
              <a:gdLst/>
              <a:ahLst/>
              <a:cxnLst/>
              <a:rect l="l" t="t" r="r" b="b"/>
              <a:pathLst>
                <a:path w="1096849" h="660019">
                  <a:moveTo>
                    <a:pt x="0" y="0"/>
                  </a:moveTo>
                  <a:lnTo>
                    <a:pt x="1096849" y="0"/>
                  </a:lnTo>
                  <a:lnTo>
                    <a:pt x="1096849" y="660019"/>
                  </a:lnTo>
                  <a:lnTo>
                    <a:pt x="0" y="66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grpSp>
          <p:nvGrpSpPr>
            <p:cNvPr id="10" name="Group 16"/>
            <p:cNvGrpSpPr/>
            <p:nvPr/>
          </p:nvGrpSpPr>
          <p:grpSpPr>
            <a:xfrm>
              <a:off x="0" y="0"/>
              <a:ext cx="1096849" cy="660019"/>
              <a:chOff x="0" y="0"/>
              <a:chExt cx="2074660" cy="1248408"/>
            </a:xfrm>
          </p:grpSpPr>
          <p:sp>
            <p:nvSpPr>
              <p:cNvPr id="24" name="Freeform 17"/>
              <p:cNvSpPr/>
              <p:nvPr/>
            </p:nvSpPr>
            <p:spPr>
              <a:xfrm>
                <a:off x="0" y="0"/>
                <a:ext cx="2074660" cy="1248408"/>
              </a:xfrm>
              <a:custGeom>
                <a:avLst/>
                <a:gdLst/>
                <a:ahLst/>
                <a:cxnLst/>
                <a:rect l="l" t="t" r="r" b="b"/>
                <a:pathLst>
                  <a:path w="2074660" h="1248408">
                    <a:moveTo>
                      <a:pt x="0" y="0"/>
                    </a:moveTo>
                    <a:lnTo>
                      <a:pt x="2074660" y="0"/>
                    </a:lnTo>
                    <a:lnTo>
                      <a:pt x="2074660" y="1248408"/>
                    </a:lnTo>
                    <a:lnTo>
                      <a:pt x="0" y="12484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25" name="TextBox 18"/>
              <p:cNvSpPr txBox="1"/>
              <p:nvPr/>
            </p:nvSpPr>
            <p:spPr>
              <a:xfrm>
                <a:off x="0" y="-9525"/>
                <a:ext cx="2074660" cy="12579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857250">
                  <a:lnSpc>
                    <a:spcPts val="891"/>
                  </a:lnSpc>
                </a:pPr>
                <a:r>
                  <a:rPr lang="en-US" sz="824" b="1" dirty="0">
                    <a:solidFill>
                      <a:srgbClr val="000000"/>
                    </a:solidFill>
                    <a:ea typeface="Calibri (MS) Bold"/>
                    <a:cs typeface="Calibri (MS) Bold"/>
                    <a:sym typeface="Calibri (MS) Bold"/>
                  </a:rPr>
                  <a:t>DOBRA DOSTOPNOST</a:t>
                </a:r>
              </a:p>
            </p:txBody>
          </p:sp>
        </p:grpSp>
        <p:grpSp>
          <p:nvGrpSpPr>
            <p:cNvPr id="11" name="Group 19"/>
            <p:cNvGrpSpPr/>
            <p:nvPr/>
          </p:nvGrpSpPr>
          <p:grpSpPr>
            <a:xfrm>
              <a:off x="1203670" y="2387"/>
              <a:ext cx="1092074" cy="655244"/>
              <a:chOff x="0" y="0"/>
              <a:chExt cx="2065628" cy="1239377"/>
            </a:xfrm>
          </p:grpSpPr>
          <p:sp>
            <p:nvSpPr>
              <p:cNvPr id="23" name="Freeform 20"/>
              <p:cNvSpPr/>
              <p:nvPr/>
            </p:nvSpPr>
            <p:spPr>
              <a:xfrm>
                <a:off x="0" y="0"/>
                <a:ext cx="2065655" cy="1239393"/>
              </a:xfrm>
              <a:custGeom>
                <a:avLst/>
                <a:gdLst/>
                <a:ahLst/>
                <a:cxnLst/>
                <a:rect l="l" t="t" r="r" b="b"/>
                <a:pathLst>
                  <a:path w="2065655" h="1239393">
                    <a:moveTo>
                      <a:pt x="0" y="0"/>
                    </a:moveTo>
                    <a:lnTo>
                      <a:pt x="2065655" y="0"/>
                    </a:lnTo>
                    <a:lnTo>
                      <a:pt x="2065655" y="1239393"/>
                    </a:lnTo>
                    <a:lnTo>
                      <a:pt x="0" y="123939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7D9EE">
                      <a:alpha val="100000"/>
                    </a:srgbClr>
                  </a:gs>
                  <a:gs pos="50000">
                    <a:srgbClr val="ADC7E7">
                      <a:alpha val="100000"/>
                    </a:srgbClr>
                  </a:gs>
                  <a:gs pos="100000">
                    <a:srgbClr val="9ABDE5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13" name="Freeform 21"/>
            <p:cNvSpPr/>
            <p:nvPr/>
          </p:nvSpPr>
          <p:spPr>
            <a:xfrm>
              <a:off x="1201282" y="0"/>
              <a:ext cx="1096849" cy="660019"/>
            </a:xfrm>
            <a:custGeom>
              <a:avLst/>
              <a:gdLst/>
              <a:ahLst/>
              <a:cxnLst/>
              <a:rect l="l" t="t" r="r" b="b"/>
              <a:pathLst>
                <a:path w="1096849" h="660019">
                  <a:moveTo>
                    <a:pt x="0" y="0"/>
                  </a:moveTo>
                  <a:lnTo>
                    <a:pt x="1096849" y="0"/>
                  </a:lnTo>
                  <a:lnTo>
                    <a:pt x="1096849" y="660019"/>
                  </a:lnTo>
                  <a:lnTo>
                    <a:pt x="0" y="66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grpSp>
          <p:nvGrpSpPr>
            <p:cNvPr id="14" name="Group 22"/>
            <p:cNvGrpSpPr/>
            <p:nvPr/>
          </p:nvGrpSpPr>
          <p:grpSpPr>
            <a:xfrm>
              <a:off x="1201282" y="-5036"/>
              <a:ext cx="1096849" cy="665055"/>
              <a:chOff x="0" y="-9526"/>
              <a:chExt cx="2074660" cy="1257934"/>
            </a:xfrm>
          </p:grpSpPr>
          <p:sp>
            <p:nvSpPr>
              <p:cNvPr id="21" name="Freeform 23"/>
              <p:cNvSpPr/>
              <p:nvPr/>
            </p:nvSpPr>
            <p:spPr>
              <a:xfrm>
                <a:off x="0" y="0"/>
                <a:ext cx="2074660" cy="1248408"/>
              </a:xfrm>
              <a:custGeom>
                <a:avLst/>
                <a:gdLst/>
                <a:ahLst/>
                <a:cxnLst/>
                <a:rect l="l" t="t" r="r" b="b"/>
                <a:pathLst>
                  <a:path w="2074660" h="1248408">
                    <a:moveTo>
                      <a:pt x="0" y="0"/>
                    </a:moveTo>
                    <a:lnTo>
                      <a:pt x="2074660" y="0"/>
                    </a:lnTo>
                    <a:lnTo>
                      <a:pt x="2074660" y="1248408"/>
                    </a:lnTo>
                    <a:lnTo>
                      <a:pt x="0" y="12484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22" name="TextBox 24"/>
              <p:cNvSpPr txBox="1"/>
              <p:nvPr/>
            </p:nvSpPr>
            <p:spPr>
              <a:xfrm>
                <a:off x="0" y="-9526"/>
                <a:ext cx="2074660" cy="1257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857250">
                  <a:lnSpc>
                    <a:spcPts val="891"/>
                  </a:lnSpc>
                </a:pPr>
                <a:r>
                  <a:rPr lang="en-US" sz="824" b="1" dirty="0">
                    <a:solidFill>
                      <a:srgbClr val="000000"/>
                    </a:solidFill>
                    <a:ea typeface="Calibri (MS) Bold"/>
                    <a:cs typeface="Calibri (MS) Bold"/>
                    <a:sym typeface="Calibri (MS) Bold"/>
                  </a:rPr>
                  <a:t>RAZPOREJENOST</a:t>
                </a:r>
              </a:p>
            </p:txBody>
          </p:sp>
        </p:grpSp>
        <p:grpSp>
          <p:nvGrpSpPr>
            <p:cNvPr id="15" name="Group 25"/>
            <p:cNvGrpSpPr/>
            <p:nvPr/>
          </p:nvGrpSpPr>
          <p:grpSpPr>
            <a:xfrm>
              <a:off x="2404951" y="2387"/>
              <a:ext cx="1092074" cy="655244"/>
              <a:chOff x="0" y="0"/>
              <a:chExt cx="2065628" cy="1239377"/>
            </a:xfrm>
          </p:grpSpPr>
          <p:sp>
            <p:nvSpPr>
              <p:cNvPr id="20" name="Freeform 26"/>
              <p:cNvSpPr/>
              <p:nvPr/>
            </p:nvSpPr>
            <p:spPr>
              <a:xfrm>
                <a:off x="0" y="0"/>
                <a:ext cx="2065655" cy="1239393"/>
              </a:xfrm>
              <a:custGeom>
                <a:avLst/>
                <a:gdLst/>
                <a:ahLst/>
                <a:cxnLst/>
                <a:rect l="l" t="t" r="r" b="b"/>
                <a:pathLst>
                  <a:path w="2065655" h="1239393">
                    <a:moveTo>
                      <a:pt x="0" y="0"/>
                    </a:moveTo>
                    <a:lnTo>
                      <a:pt x="2065655" y="0"/>
                    </a:lnTo>
                    <a:lnTo>
                      <a:pt x="2065655" y="1239393"/>
                    </a:lnTo>
                    <a:lnTo>
                      <a:pt x="0" y="123939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7D9EE">
                      <a:alpha val="100000"/>
                    </a:srgbClr>
                  </a:gs>
                  <a:gs pos="50000">
                    <a:srgbClr val="ADC7E7">
                      <a:alpha val="100000"/>
                    </a:srgbClr>
                  </a:gs>
                  <a:gs pos="100000">
                    <a:srgbClr val="9ABDE5">
                      <a:alpha val="100000"/>
                    </a:srgbClr>
                  </a:gs>
                </a:gsLst>
                <a:lin ang="5400000"/>
              </a:gradFill>
            </p:spPr>
            <p:txBody>
              <a:bodyPr/>
              <a:lstStyle/>
              <a:p>
                <a:endParaRPr lang="sl-SI"/>
              </a:p>
            </p:txBody>
          </p:sp>
        </p:grpSp>
        <p:sp>
          <p:nvSpPr>
            <p:cNvPr id="16" name="Freeform 27"/>
            <p:cNvSpPr/>
            <p:nvPr/>
          </p:nvSpPr>
          <p:spPr>
            <a:xfrm>
              <a:off x="2409979" y="2387"/>
              <a:ext cx="1096849" cy="660019"/>
            </a:xfrm>
            <a:custGeom>
              <a:avLst/>
              <a:gdLst/>
              <a:ahLst/>
              <a:cxnLst/>
              <a:rect l="l" t="t" r="r" b="b"/>
              <a:pathLst>
                <a:path w="1096849" h="660019">
                  <a:moveTo>
                    <a:pt x="0" y="0"/>
                  </a:moveTo>
                  <a:lnTo>
                    <a:pt x="1096849" y="0"/>
                  </a:lnTo>
                  <a:lnTo>
                    <a:pt x="1096849" y="660019"/>
                  </a:lnTo>
                  <a:lnTo>
                    <a:pt x="0" y="66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sl-SI"/>
            </a:p>
          </p:txBody>
        </p:sp>
        <p:grpSp>
          <p:nvGrpSpPr>
            <p:cNvPr id="17" name="Group 28"/>
            <p:cNvGrpSpPr/>
            <p:nvPr/>
          </p:nvGrpSpPr>
          <p:grpSpPr>
            <a:xfrm>
              <a:off x="2409979" y="-2649"/>
              <a:ext cx="1096849" cy="665055"/>
              <a:chOff x="0" y="-9526"/>
              <a:chExt cx="2074660" cy="1257934"/>
            </a:xfrm>
          </p:grpSpPr>
          <p:sp>
            <p:nvSpPr>
              <p:cNvPr id="18" name="Freeform 29"/>
              <p:cNvSpPr/>
              <p:nvPr/>
            </p:nvSpPr>
            <p:spPr>
              <a:xfrm>
                <a:off x="0" y="0"/>
                <a:ext cx="2074660" cy="1248408"/>
              </a:xfrm>
              <a:custGeom>
                <a:avLst/>
                <a:gdLst/>
                <a:ahLst/>
                <a:cxnLst/>
                <a:rect l="l" t="t" r="r" b="b"/>
                <a:pathLst>
                  <a:path w="2074660" h="1248408">
                    <a:moveTo>
                      <a:pt x="0" y="0"/>
                    </a:moveTo>
                    <a:lnTo>
                      <a:pt x="2074660" y="0"/>
                    </a:lnTo>
                    <a:lnTo>
                      <a:pt x="2074660" y="1248408"/>
                    </a:lnTo>
                    <a:lnTo>
                      <a:pt x="0" y="1248408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sl-SI"/>
              </a:p>
            </p:txBody>
          </p:sp>
          <p:sp>
            <p:nvSpPr>
              <p:cNvPr id="19" name="TextBox 30"/>
              <p:cNvSpPr txBox="1"/>
              <p:nvPr/>
            </p:nvSpPr>
            <p:spPr>
              <a:xfrm>
                <a:off x="0" y="-9526"/>
                <a:ext cx="2074660" cy="1257934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 defTabSz="857250">
                  <a:lnSpc>
                    <a:spcPts val="891"/>
                  </a:lnSpc>
                </a:pPr>
                <a:r>
                  <a:rPr lang="en-US" sz="824" b="1" dirty="0">
                    <a:solidFill>
                      <a:srgbClr val="000000"/>
                    </a:solidFill>
                    <a:ea typeface="Calibri (MS) Bold"/>
                    <a:cs typeface="Calibri (MS) Bold"/>
                    <a:sym typeface="Calibri (MS) Bold"/>
                  </a:rPr>
                  <a:t>SODELOVANJE </a:t>
                </a:r>
                <a:endParaRPr lang="sl-SI" sz="824" b="1" dirty="0">
                  <a:solidFill>
                    <a:srgbClr val="000000"/>
                  </a:solidFill>
                  <a:ea typeface="Calibri (MS) Bold"/>
                  <a:cs typeface="Calibri (MS) Bold"/>
                  <a:sym typeface="Calibri (MS) Bold"/>
                </a:endParaRPr>
              </a:p>
              <a:p>
                <a:pPr algn="ctr" defTabSz="857250">
                  <a:lnSpc>
                    <a:spcPts val="891"/>
                  </a:lnSpc>
                </a:pPr>
                <a:r>
                  <a:rPr lang="en-US" sz="824" b="1" dirty="0">
                    <a:solidFill>
                      <a:srgbClr val="000000"/>
                    </a:solidFill>
                    <a:ea typeface="Calibri (MS) Bold"/>
                    <a:cs typeface="Calibri (MS) Bold"/>
                    <a:sym typeface="Calibri (MS) Bold"/>
                  </a:rPr>
                  <a:t>Z LOKALNO SKUPNOSTJO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388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1431487" y="155819"/>
            <a:ext cx="6952391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Aktivnosti za odrasle v CKZ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1" y="1448637"/>
            <a:ext cx="1956811" cy="783138"/>
          </a:xfrm>
          <a:prstGeom prst="rect">
            <a:avLst/>
          </a:prstGeom>
        </p:spPr>
      </p:pic>
      <p:pic>
        <p:nvPicPr>
          <p:cNvPr id="27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012" y="155819"/>
            <a:ext cx="4112097" cy="5897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37" y="923756"/>
            <a:ext cx="3414908" cy="174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značba mesta vsebin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8" t="6522" r="16100" b="13782"/>
          <a:stretch>
            <a:fillRect/>
          </a:stretch>
        </p:blipFill>
        <p:spPr>
          <a:xfrm>
            <a:off x="4299992" y="3181406"/>
            <a:ext cx="2335700" cy="1570175"/>
          </a:xfrm>
        </p:spPr>
      </p:pic>
      <p:sp>
        <p:nvSpPr>
          <p:cNvPr id="30" name="PoljeZBesedilom 7"/>
          <p:cNvSpPr txBox="1">
            <a:spLocks noChangeArrowheads="1"/>
          </p:cNvSpPr>
          <p:nvPr/>
        </p:nvSpPr>
        <p:spPr bwMode="auto">
          <a:xfrm>
            <a:off x="-181991" y="3562382"/>
            <a:ext cx="428396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Myriad Pro Light" charset="0"/>
              </a:defRPr>
            </a:lvl1pPr>
            <a:lvl2pPr marL="742950" indent="-285750"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Myriad Pro Light" charset="0"/>
              </a:defRPr>
            </a:lvl2pPr>
            <a:lvl3pPr marL="1143000" indent="-228600"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808285"/>
                </a:solidFill>
                <a:latin typeface="Myriad Pro Light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/>
            <a:r>
              <a:rPr lang="sl-SI" alt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Individualni posveti s strokovnjaki CKZ </a:t>
            </a:r>
          </a:p>
          <a:p>
            <a:pPr algn="ctr"/>
            <a:r>
              <a:rPr lang="sl-SI" alt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  <a:sym typeface="Gill Sans" charset="0"/>
              </a:rPr>
              <a:t>(DMS, PSIH, FT, DIET, KIN)</a:t>
            </a:r>
          </a:p>
        </p:txBody>
      </p:sp>
      <p:pic>
        <p:nvPicPr>
          <p:cNvPr id="31" name="Slika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560" y="4751581"/>
            <a:ext cx="2772793" cy="92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0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1951604" y="449589"/>
            <a:ext cx="7712513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>
                <a:solidFill>
                  <a:srgbClr val="003399"/>
                </a:solidFill>
                <a:cs typeface="Arial" panose="020B0604020202020204" pitchFamily="34" charset="0"/>
              </a:rPr>
              <a:t>Obravnave in aktivnosti v lokalni skupnosti s področja telesne dejavnosti v CKZ in ZCV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7" y="54915"/>
            <a:ext cx="1956811" cy="783138"/>
          </a:xfrm>
          <a:prstGeom prst="rect">
            <a:avLst/>
          </a:prstGeom>
        </p:spPr>
      </p:pic>
      <p:sp>
        <p:nvSpPr>
          <p:cNvPr id="27" name="Content Placeholder 8"/>
          <p:cNvSpPr>
            <a:spLocks noGrp="1"/>
          </p:cNvSpPr>
          <p:nvPr>
            <p:ph idx="4294967295"/>
          </p:nvPr>
        </p:nvSpPr>
        <p:spPr>
          <a:xfrm>
            <a:off x="87875" y="2068752"/>
            <a:ext cx="10995660" cy="4101081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l-SI" sz="2000" dirty="0">
                <a:solidFill>
                  <a:srgbClr val="003399"/>
                </a:solidFill>
                <a:ea typeface="+mj-ea"/>
                <a:cs typeface="+mj-cs"/>
              </a:rPr>
              <a:t>V največji meri jih pokrivata </a:t>
            </a:r>
            <a:r>
              <a:rPr lang="sl-SI" sz="2000" b="1" dirty="0">
                <a:solidFill>
                  <a:srgbClr val="003399"/>
                </a:solidFill>
                <a:ea typeface="+mj-ea"/>
                <a:cs typeface="+mj-cs"/>
              </a:rPr>
              <a:t>FIZIOTERAPEVT</a:t>
            </a:r>
            <a:r>
              <a:rPr lang="sl-SI" sz="2000" dirty="0">
                <a:solidFill>
                  <a:srgbClr val="003399"/>
                </a:solidFill>
                <a:ea typeface="+mj-ea"/>
                <a:cs typeface="+mj-cs"/>
              </a:rPr>
              <a:t> in </a:t>
            </a:r>
            <a:r>
              <a:rPr lang="sl-SI" sz="2000" b="1" dirty="0">
                <a:solidFill>
                  <a:srgbClr val="003399"/>
                </a:solidFill>
                <a:ea typeface="+mj-ea"/>
                <a:cs typeface="+mj-cs"/>
              </a:rPr>
              <a:t>KINEZIOLOG</a:t>
            </a:r>
            <a:r>
              <a:rPr lang="sl-SI" sz="2000" dirty="0">
                <a:solidFill>
                  <a:srgbClr val="003399"/>
                </a:solidFill>
                <a:ea typeface="+mj-ea"/>
                <a:cs typeface="+mj-cs"/>
              </a:rPr>
              <a:t>.  </a:t>
            </a:r>
          </a:p>
          <a:p>
            <a:endParaRPr lang="sl-SI" sz="1000" dirty="0">
              <a:solidFill>
                <a:srgbClr val="4D4D4F"/>
              </a:solidFill>
              <a:ea typeface="+mj-ea"/>
              <a:cs typeface="+mj-cs"/>
            </a:endParaRPr>
          </a:p>
          <a:p>
            <a:r>
              <a:rPr lang="sl-SI" sz="2000" dirty="0">
                <a:solidFill>
                  <a:srgbClr val="003399"/>
                </a:solidFill>
                <a:ea typeface="+mj-ea"/>
                <a:cs typeface="+mj-cs"/>
              </a:rPr>
              <a:t>Obravnave in aktivnosti: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</a:rPr>
              <a:t>dnevi zdravja </a:t>
            </a:r>
            <a:r>
              <a:rPr lang="sl-SI" sz="2000" dirty="0">
                <a:solidFill>
                  <a:srgbClr val="003399"/>
                </a:solidFill>
              </a:rPr>
              <a:t>&amp;</a:t>
            </a:r>
            <a:r>
              <a:rPr lang="sl-SI" sz="2000" b="1" dirty="0">
                <a:solidFill>
                  <a:srgbClr val="003399"/>
                </a:solidFill>
              </a:rPr>
              <a:t> odprtih vrat</a:t>
            </a:r>
            <a:r>
              <a:rPr lang="sl-SI" sz="2000" dirty="0">
                <a:solidFill>
                  <a:srgbClr val="003399"/>
                </a:solidFill>
              </a:rPr>
              <a:t>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</a:rPr>
              <a:t>občinski preizkus hoje na 2 km</a:t>
            </a:r>
            <a:r>
              <a:rPr lang="sl-SI" sz="2000" dirty="0">
                <a:solidFill>
                  <a:srgbClr val="003399"/>
                </a:solidFill>
              </a:rPr>
              <a:t>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dirty="0">
                <a:solidFill>
                  <a:srgbClr val="003399"/>
                </a:solidFill>
              </a:rPr>
              <a:t>razna </a:t>
            </a:r>
            <a:r>
              <a:rPr lang="sl-SI" sz="2000" b="1" dirty="0">
                <a:solidFill>
                  <a:srgbClr val="003399"/>
                </a:solidFill>
              </a:rPr>
              <a:t>druga testiranja</a:t>
            </a:r>
            <a:r>
              <a:rPr lang="sl-SI" sz="2000" dirty="0">
                <a:solidFill>
                  <a:srgbClr val="003399"/>
                </a:solidFill>
              </a:rPr>
              <a:t> in </a:t>
            </a:r>
            <a:r>
              <a:rPr lang="sl-SI" sz="2000" b="1" dirty="0">
                <a:solidFill>
                  <a:srgbClr val="003399"/>
                </a:solidFill>
              </a:rPr>
              <a:t>meritve</a:t>
            </a:r>
            <a:r>
              <a:rPr lang="sl-SI" sz="2000" dirty="0">
                <a:solidFill>
                  <a:srgbClr val="003399"/>
                </a:solidFill>
              </a:rPr>
              <a:t>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 err="1">
                <a:solidFill>
                  <a:srgbClr val="003399"/>
                </a:solidFill>
              </a:rPr>
              <a:t>presejanja</a:t>
            </a:r>
            <a:r>
              <a:rPr lang="sl-SI" sz="2000" b="1" dirty="0">
                <a:solidFill>
                  <a:srgbClr val="003399"/>
                </a:solidFill>
              </a:rPr>
              <a:t> </a:t>
            </a:r>
            <a:r>
              <a:rPr lang="sl-SI" sz="2000" dirty="0">
                <a:solidFill>
                  <a:srgbClr val="003399"/>
                </a:solidFill>
              </a:rPr>
              <a:t>(npr. za funkcijsko </a:t>
            </a:r>
            <a:r>
              <a:rPr lang="sl-SI" sz="2000" dirty="0" err="1">
                <a:solidFill>
                  <a:srgbClr val="003399"/>
                </a:solidFill>
              </a:rPr>
              <a:t>manjzmožnost</a:t>
            </a:r>
            <a:r>
              <a:rPr lang="sl-SI" sz="2000" dirty="0">
                <a:solidFill>
                  <a:srgbClr val="003399"/>
                </a:solidFill>
              </a:rPr>
              <a:t>, padce),</a:t>
            </a:r>
            <a:endParaRPr lang="en-US" sz="2000" dirty="0">
              <a:solidFill>
                <a:srgbClr val="003399"/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</a:rPr>
              <a:t>modificirane </a:t>
            </a:r>
            <a:r>
              <a:rPr lang="sl-SI" sz="2000" dirty="0">
                <a:solidFill>
                  <a:srgbClr val="003399"/>
                </a:solidFill>
              </a:rPr>
              <a:t>skupinske delavnice </a:t>
            </a:r>
            <a:r>
              <a:rPr lang="sl-SI" sz="2000" b="1" dirty="0">
                <a:solidFill>
                  <a:srgbClr val="003399"/>
                </a:solidFill>
              </a:rPr>
              <a:t>„Gibam se“</a:t>
            </a:r>
            <a:r>
              <a:rPr lang="sl-SI" sz="2000" dirty="0">
                <a:solidFill>
                  <a:srgbClr val="003399"/>
                </a:solidFill>
              </a:rPr>
              <a:t>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</a:rPr>
              <a:t>organizirane vadbe </a:t>
            </a:r>
            <a:r>
              <a:rPr lang="sl-SI" sz="2000" dirty="0">
                <a:solidFill>
                  <a:srgbClr val="003399"/>
                </a:solidFill>
              </a:rPr>
              <a:t>(npr. </a:t>
            </a:r>
            <a:r>
              <a:rPr lang="sl-SI" sz="2000" u="sng" dirty="0">
                <a:solidFill>
                  <a:srgbClr val="003399"/>
                </a:solidFill>
              </a:rPr>
              <a:t>varna vadba v nosečnosti</a:t>
            </a:r>
            <a:r>
              <a:rPr lang="sl-SI" sz="2000" dirty="0">
                <a:solidFill>
                  <a:srgbClr val="003399"/>
                </a:solidFill>
              </a:rPr>
              <a:t>, drugo glede na potrebe),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</a:rPr>
              <a:t>aktivni odmori</a:t>
            </a:r>
            <a:r>
              <a:rPr lang="sl-SI" sz="2000" dirty="0">
                <a:solidFill>
                  <a:srgbClr val="003399"/>
                </a:solidFill>
              </a:rPr>
              <a:t>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000" dirty="0">
                <a:solidFill>
                  <a:srgbClr val="003399"/>
                </a:solidFill>
              </a:rPr>
              <a:t>razne </a:t>
            </a:r>
            <a:r>
              <a:rPr lang="sl-SI" sz="2000" b="1" dirty="0">
                <a:solidFill>
                  <a:srgbClr val="003399"/>
                </a:solidFill>
              </a:rPr>
              <a:t>delavnice</a:t>
            </a:r>
            <a:r>
              <a:rPr lang="sl-SI" sz="2000" dirty="0">
                <a:solidFill>
                  <a:srgbClr val="003399"/>
                </a:solidFill>
              </a:rPr>
              <a:t> in </a:t>
            </a:r>
            <a:r>
              <a:rPr lang="sl-SI" sz="2000" b="1" dirty="0">
                <a:solidFill>
                  <a:srgbClr val="003399"/>
                </a:solidFill>
              </a:rPr>
              <a:t>predavanja</a:t>
            </a:r>
            <a:r>
              <a:rPr lang="sl-SI" sz="2000" dirty="0">
                <a:solidFill>
                  <a:srgbClr val="003399"/>
                </a:solidFill>
              </a:rPr>
              <a:t> (glede na potrebe),…</a:t>
            </a:r>
            <a:endParaRPr lang="sl-SI" sz="2000" dirty="0">
              <a:solidFill>
                <a:srgbClr val="003399"/>
              </a:solidFill>
              <a:ea typeface="+mj-ea"/>
              <a:cs typeface="+mj-cs"/>
            </a:endParaRPr>
          </a:p>
        </p:txBody>
      </p:sp>
      <p:pic>
        <p:nvPicPr>
          <p:cNvPr id="28" name="Slika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865" y="2867911"/>
            <a:ext cx="4376001" cy="1796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946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1728132" y="449589"/>
            <a:ext cx="8313490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>
                <a:solidFill>
                  <a:srgbClr val="003399"/>
                </a:solidFill>
              </a:rPr>
              <a:t>Timi CKZ in ZVC sodelujejo z </a:t>
            </a:r>
            <a:br>
              <a:rPr lang="sl-SI" altLang="sl-SI" sz="3200" dirty="0">
                <a:solidFill>
                  <a:srgbClr val="003399"/>
                </a:solidFill>
              </a:rPr>
            </a:br>
            <a:r>
              <a:rPr lang="sl-SI" altLang="sl-SI" sz="3200" dirty="0">
                <a:solidFill>
                  <a:srgbClr val="003399"/>
                </a:solidFill>
              </a:rPr>
              <a:t>različnimi partnerji v </a:t>
            </a:r>
            <a:r>
              <a:rPr lang="en-US" altLang="sl-SI" sz="3200" dirty="0">
                <a:solidFill>
                  <a:srgbClr val="003399"/>
                </a:solidFill>
              </a:rPr>
              <a:t>lokalni skupnosti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7" y="54915"/>
            <a:ext cx="1956811" cy="783138"/>
          </a:xfrm>
          <a:prstGeom prst="rect">
            <a:avLst/>
          </a:prstGeom>
        </p:spPr>
      </p:pic>
      <p:sp>
        <p:nvSpPr>
          <p:cNvPr id="6" name="Content Placeholder 8"/>
          <p:cNvSpPr>
            <a:spLocks noGrp="1"/>
          </p:cNvSpPr>
          <p:nvPr>
            <p:ph idx="4294967295"/>
          </p:nvPr>
        </p:nvSpPr>
        <p:spPr>
          <a:xfrm>
            <a:off x="163513" y="1741488"/>
            <a:ext cx="10995025" cy="4100512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občine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izobraževalne institucije 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(vrtci, šole),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zveze in društva 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(</a:t>
            </a:r>
            <a:r>
              <a:rPr lang="sl-SI" sz="3100" u="sng" dirty="0">
                <a:solidFill>
                  <a:srgbClr val="003399"/>
                </a:solidFill>
                <a:ea typeface="+mj-ea"/>
                <a:cs typeface="+mj-cs"/>
              </a:rPr>
              <a:t>šport,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 turizem, upokojenci, kronični bolniki, invalidi),</a:t>
            </a:r>
          </a:p>
          <a:p>
            <a:pPr marL="0" indent="0">
              <a:spcBef>
                <a:spcPct val="0"/>
              </a:spcBef>
              <a:buNone/>
            </a:pP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 </a:t>
            </a: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varstveno delovni centri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centri za socialno delo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, 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delovne organizacije 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(raznovrstne in različno velike), 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agencije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 (za razvoj, okolje), </a:t>
            </a:r>
          </a:p>
          <a:p>
            <a:pPr>
              <a:spcBef>
                <a:spcPct val="0"/>
              </a:spcBef>
            </a:pPr>
            <a:endParaRPr lang="sl-SI" sz="3100" dirty="0">
              <a:solidFill>
                <a:srgbClr val="003399"/>
              </a:solidFill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sl-SI" sz="3100" b="1" dirty="0">
                <a:solidFill>
                  <a:srgbClr val="003399"/>
                </a:solidFill>
                <a:ea typeface="+mj-ea"/>
                <a:cs typeface="+mj-cs"/>
              </a:rPr>
              <a:t>mediji</a:t>
            </a:r>
            <a:r>
              <a:rPr lang="sl-SI" sz="3100" dirty="0">
                <a:solidFill>
                  <a:srgbClr val="003399"/>
                </a:solidFill>
                <a:ea typeface="+mj-ea"/>
                <a:cs typeface="+mj-cs"/>
              </a:rPr>
              <a:t> (TV, radio, tisk, splet),… </a:t>
            </a:r>
          </a:p>
          <a:p>
            <a:pPr>
              <a:spcBef>
                <a:spcPct val="0"/>
              </a:spcBef>
            </a:pPr>
            <a:endParaRPr lang="sl-SI" sz="1687" dirty="0">
              <a:solidFill>
                <a:srgbClr val="4D4D4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321" y="3666933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39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1783824" y="119076"/>
            <a:ext cx="8324910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altLang="sl-SI" sz="3200" dirty="0">
                <a:solidFill>
                  <a:srgbClr val="003399"/>
                </a:solidFill>
              </a:rPr>
              <a:t>Prednosti sodelovanja z CKZ in ZVC v </a:t>
            </a:r>
            <a:r>
              <a:rPr lang="en-US" altLang="sl-SI" sz="3200" dirty="0">
                <a:solidFill>
                  <a:srgbClr val="003399"/>
                </a:solidFill>
              </a:rPr>
              <a:t>lokalni skupnosti</a:t>
            </a:r>
            <a:endParaRPr kumimoji="0" lang="sl-SI" altLang="sl-SI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607DBDFF-600F-4490-867D-0C131BF6E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630" y="222695"/>
            <a:ext cx="1956811" cy="783138"/>
          </a:xfrm>
          <a:prstGeom prst="rect">
            <a:avLst/>
          </a:prstGeom>
        </p:spPr>
      </p:pic>
      <p:sp>
        <p:nvSpPr>
          <p:cNvPr id="8" name="Content Placeholder 8"/>
          <p:cNvSpPr>
            <a:spLocks noGrp="1"/>
          </p:cNvSpPr>
          <p:nvPr>
            <p:ph idx="4294967295"/>
          </p:nvPr>
        </p:nvSpPr>
        <p:spPr>
          <a:xfrm>
            <a:off x="164010" y="1338817"/>
            <a:ext cx="11749567" cy="4100512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Izboljšanje možnosti za prakticiranje skupnostnega pristopa k zdravju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sl-SI" sz="2000" b="1" dirty="0"/>
              <a:t>Razvijanje regionalnih aktivnosti in projektov </a:t>
            </a:r>
            <a:r>
              <a:rPr lang="sl-SI" sz="2000" dirty="0"/>
              <a:t>za spodbujanje gibanja v</a:t>
            </a:r>
            <a:r>
              <a:rPr lang="en-US" sz="2000" dirty="0"/>
              <a:t> lokalni </a:t>
            </a:r>
            <a:r>
              <a:rPr lang="en-US" sz="2000" dirty="0" err="1"/>
              <a:t>skupnosti</a:t>
            </a:r>
            <a:r>
              <a:rPr lang="en-US" sz="2000" dirty="0"/>
              <a:t> (</a:t>
            </a:r>
            <a:r>
              <a:rPr lang="sl-SI" sz="2000" dirty="0"/>
              <a:t>LS</a:t>
            </a:r>
            <a:r>
              <a:rPr lang="en-US" sz="2000" dirty="0"/>
              <a:t>)</a:t>
            </a:r>
            <a:r>
              <a:rPr lang="sl-SI" sz="2000" dirty="0"/>
              <a:t>.</a:t>
            </a:r>
          </a:p>
          <a:p>
            <a:pPr>
              <a:spcBef>
                <a:spcPct val="0"/>
              </a:spcBef>
            </a:pPr>
            <a:r>
              <a:rPr lang="sl-SI" sz="2000" b="1" dirty="0"/>
              <a:t>Širjenje dobrega vpliva </a:t>
            </a:r>
            <a:r>
              <a:rPr lang="sl-SI" sz="2000" dirty="0"/>
              <a:t>v LS in </a:t>
            </a:r>
            <a:r>
              <a:rPr lang="sl-SI" sz="2000" b="1" dirty="0"/>
              <a:t>podpora zdravju prebivalstva</a:t>
            </a:r>
            <a:r>
              <a:rPr lang="sl-SI" sz="2000" dirty="0"/>
              <a:t>.</a:t>
            </a:r>
          </a:p>
          <a:p>
            <a:pPr>
              <a:buClr>
                <a:srgbClr val="034694"/>
              </a:buClr>
            </a:pPr>
            <a:r>
              <a:rPr lang="sl-SI" sz="2000" b="1" dirty="0"/>
              <a:t>Bolj učinkovito </a:t>
            </a:r>
            <a:r>
              <a:rPr lang="sl-SI" sz="2000" dirty="0"/>
              <a:t>in</a:t>
            </a:r>
            <a:r>
              <a:rPr lang="sl-SI" sz="2000" b="1" dirty="0"/>
              <a:t> aktivno promoviranje telesne dejavnosti in športa </a:t>
            </a:r>
            <a:r>
              <a:rPr lang="sl-SI" sz="2000" dirty="0"/>
              <a:t>za vse</a:t>
            </a:r>
            <a:r>
              <a:rPr lang="it-IT" sz="2000" dirty="0"/>
              <a:t>.</a:t>
            </a:r>
            <a:endParaRPr lang="sl-SI" sz="2000" dirty="0"/>
          </a:p>
          <a:p>
            <a:pPr>
              <a:buClr>
                <a:srgbClr val="034694"/>
              </a:buClr>
            </a:pPr>
            <a:r>
              <a:rPr lang="sl-SI" sz="2000" b="1" dirty="0"/>
              <a:t>Povečanje strokovnega znanja </a:t>
            </a:r>
            <a:r>
              <a:rPr lang="sl-SI" sz="2000" dirty="0"/>
              <a:t>in </a:t>
            </a:r>
            <a:r>
              <a:rPr lang="sl-SI" sz="2000" b="1" dirty="0"/>
              <a:t>usposobljenosti kadrov</a:t>
            </a:r>
            <a:r>
              <a:rPr lang="sl-SI" sz="2000" dirty="0"/>
              <a:t>.</a:t>
            </a:r>
          </a:p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Izmenjava informacij, znanj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dobrih praks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Zagotavljanje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trajnostno naravnanih in 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z dokazi podprtih vadbenih programov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 LS. </a:t>
            </a:r>
          </a:p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Boljše poznavanje zdravstvenega stanja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potreb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specifik lokalnega prebivalstva.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Medsebojno usmerjanje ciljne skupine telesno nedejavnih odraslih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bodisi v zdravstvene ali športno-rekreativne programe vadbe.</a:t>
            </a:r>
          </a:p>
          <a:p>
            <a:pPr>
              <a:spcBef>
                <a:spcPct val="0"/>
              </a:spcBef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Skupna priprava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objava katalogov informacij 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(na internetnih straneh ZD); </a:t>
            </a:r>
          </a:p>
          <a:p>
            <a:pPr marL="0" indent="0">
              <a:spcBef>
                <a:spcPct val="0"/>
              </a:spcBef>
              <a:buNone/>
            </a:pP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vsebina zajema: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vse aktivnosti na področju zdravja v LS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sodelujoče organizacije ter kontakte; </a:t>
            </a:r>
          </a:p>
          <a:p>
            <a:pPr lvl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sl-SI" sz="20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pregled možnosti udeležbe v določenih programih </a:t>
            </a:r>
            <a:endParaRPr lang="en-US" sz="2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spcBef>
                <a:spcPct val="0"/>
              </a:spcBef>
              <a:buNone/>
            </a:pP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(npr. </a:t>
            </a:r>
            <a:r>
              <a:rPr lang="sl-SI" sz="2000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športno-rekreativnih programih</a:t>
            </a:r>
            <a:r>
              <a:rPr lang="sl-SI" sz="20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sl-SI" sz="2000" b="1" dirty="0">
              <a:solidFill>
                <a:srgbClr val="00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sl-SI" sz="2000" dirty="0">
              <a:solidFill>
                <a:srgbClr val="003399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8847" y="4440877"/>
            <a:ext cx="1320376" cy="1671531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F4742F9-9A3C-4FD3-0083-43315AFED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847" y="2011896"/>
            <a:ext cx="1524197" cy="147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91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A6F78A-3A4B-1C80-2BFF-0E7E3ABBC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0401" y="331717"/>
            <a:ext cx="6456156" cy="2463360"/>
          </a:xfrm>
        </p:spPr>
        <p:txBody>
          <a:bodyPr/>
          <a:lstStyle/>
          <a:p>
            <a:r>
              <a:rPr lang="sl-SI" dirty="0"/>
              <a:t>Gibanje je zdravilo in </a:t>
            </a:r>
            <a:br>
              <a:rPr lang="sl-SI" dirty="0"/>
            </a:br>
            <a:r>
              <a:rPr lang="sl-SI" dirty="0"/>
              <a:t>skupaj zmoremo več!</a:t>
            </a:r>
            <a:endParaRPr lang="x-none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19691" y="2290533"/>
            <a:ext cx="3857575" cy="340992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027409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54D6AF-0110-D4ED-D66E-84EB2D3F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36" y="1479383"/>
            <a:ext cx="10065671" cy="566674"/>
          </a:xfrm>
        </p:spPr>
        <p:txBody>
          <a:bodyPr>
            <a:noAutofit/>
          </a:bodyPr>
          <a:lstStyle/>
          <a:p>
            <a:pPr algn="ctr"/>
            <a:r>
              <a:rPr lang="sl-SI" sz="4400" dirty="0"/>
              <a:t>NIJZ projekti</a:t>
            </a:r>
            <a:br>
              <a:rPr lang="sl-SI" sz="4400" dirty="0"/>
            </a:br>
            <a:r>
              <a:rPr lang="sl-SI" sz="4400" dirty="0"/>
              <a:t>ter povezava med </a:t>
            </a:r>
            <a:br>
              <a:rPr lang="sl-SI" sz="4400" dirty="0"/>
            </a:br>
            <a:r>
              <a:rPr lang="sl-SI" sz="4400" dirty="0"/>
              <a:t>programom </a:t>
            </a:r>
            <a:r>
              <a:rPr lang="sl-SI" sz="4400" i="1" dirty="0"/>
              <a:t>Skupaj za zdravje </a:t>
            </a:r>
            <a:br>
              <a:rPr lang="sl-SI" sz="4400" i="1" dirty="0"/>
            </a:br>
            <a:r>
              <a:rPr lang="sl-SI" sz="4400" dirty="0"/>
              <a:t>in projektom </a:t>
            </a:r>
            <a:r>
              <a:rPr lang="sl-SI" sz="4400" i="1" dirty="0"/>
              <a:t>Zmigaj se do vadbe</a:t>
            </a:r>
            <a:endParaRPr lang="x-none" sz="4400" i="1" dirty="0"/>
          </a:p>
        </p:txBody>
      </p:sp>
      <p:pic>
        <p:nvPicPr>
          <p:cNvPr id="5" name="Označba mesta vsebine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21767" r="29333" b="61980"/>
          <a:stretch>
            <a:fillRect/>
          </a:stretch>
        </p:blipFill>
        <p:spPr>
          <a:xfrm>
            <a:off x="3569398" y="4004299"/>
            <a:ext cx="2808312" cy="987363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B7BFA2A-2982-495E-8EFB-035B4E5BB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624" y="3714132"/>
            <a:ext cx="1567696" cy="1567696"/>
          </a:xfrm>
          <a:prstGeom prst="rect">
            <a:avLst/>
          </a:prstGeom>
        </p:spPr>
      </p:pic>
      <p:pic>
        <p:nvPicPr>
          <p:cNvPr id="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15" y="3566401"/>
            <a:ext cx="2495970" cy="15571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488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837189" y="208611"/>
            <a:ext cx="3917659" cy="847845"/>
          </a:xfrm>
        </p:spPr>
        <p:txBody>
          <a:bodyPr/>
          <a:lstStyle/>
          <a:p>
            <a:pPr algn="ctr"/>
            <a:r>
              <a:rPr lang="sl-SI" dirty="0">
                <a:latin typeface="+mn-lt"/>
              </a:rPr>
              <a:t>Gibanje za zdravje</a:t>
            </a:r>
          </a:p>
        </p:txBody>
      </p:sp>
      <p:pic>
        <p:nvPicPr>
          <p:cNvPr id="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215" y="204463"/>
            <a:ext cx="1686187" cy="1285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063" y="-210366"/>
            <a:ext cx="2495970" cy="1557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0A9DB11-8455-4174-B1D6-E55F18E81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32" y="2179178"/>
            <a:ext cx="2022755" cy="1137800"/>
          </a:xfrm>
          <a:prstGeom prst="rect">
            <a:avLst/>
          </a:prstGeom>
        </p:spPr>
      </p:pic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BBF9591-8FA9-4BFC-86E2-45D576B3E088}"/>
              </a:ext>
            </a:extLst>
          </p:cNvPr>
          <p:cNvGrpSpPr/>
          <p:nvPr/>
        </p:nvGrpSpPr>
        <p:grpSpPr>
          <a:xfrm>
            <a:off x="6957997" y="3534480"/>
            <a:ext cx="859398" cy="1245415"/>
            <a:chOff x="14451131" y="0"/>
            <a:chExt cx="9831168" cy="13702543"/>
          </a:xfrm>
        </p:grpSpPr>
        <p:pic>
          <p:nvPicPr>
            <p:cNvPr id="13" name="Slika 12">
              <a:extLst>
                <a:ext uri="{FF2B5EF4-FFF2-40B4-BE49-F238E27FC236}">
                  <a16:creationId xmlns:a16="http://schemas.microsoft.com/office/drawing/2014/main" id="{CCB53486-CA04-4D9B-BA2E-48ACD1C84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451131" y="0"/>
              <a:ext cx="9659171" cy="13702543"/>
            </a:xfrm>
            <a:prstGeom prst="rect">
              <a:avLst/>
            </a:prstGeom>
          </p:spPr>
        </p:pic>
        <p:pic>
          <p:nvPicPr>
            <p:cNvPr id="14" name="Slika 13">
              <a:extLst>
                <a:ext uri="{FF2B5EF4-FFF2-40B4-BE49-F238E27FC236}">
                  <a16:creationId xmlns:a16="http://schemas.microsoft.com/office/drawing/2014/main" id="{DDBBDADC-6F3C-48D7-8083-4E4CF2AE7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39" t="64137" r="1631"/>
            <a:stretch/>
          </p:blipFill>
          <p:spPr>
            <a:xfrm>
              <a:off x="14724829" y="10970695"/>
              <a:ext cx="6716918" cy="2590492"/>
            </a:xfrm>
            <a:prstGeom prst="rect">
              <a:avLst/>
            </a:prstGeom>
          </p:spPr>
        </p:pic>
        <p:pic>
          <p:nvPicPr>
            <p:cNvPr id="15" name="Slika 14">
              <a:extLst>
                <a:ext uri="{FF2B5EF4-FFF2-40B4-BE49-F238E27FC236}">
                  <a16:creationId xmlns:a16="http://schemas.microsoft.com/office/drawing/2014/main" id="{4C0D8AD8-C5A2-48F4-8F30-B31FC5428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137" r="22060"/>
            <a:stretch/>
          </p:blipFill>
          <p:spPr>
            <a:xfrm>
              <a:off x="14451131" y="8029532"/>
              <a:ext cx="9831168" cy="3792196"/>
            </a:xfrm>
            <a:prstGeom prst="rect">
              <a:avLst/>
            </a:prstGeom>
          </p:spPr>
        </p:pic>
      </p:grpSp>
      <p:pic>
        <p:nvPicPr>
          <p:cNvPr id="16" name="Slika 15">
            <a:extLst>
              <a:ext uri="{FF2B5EF4-FFF2-40B4-BE49-F238E27FC236}">
                <a16:creationId xmlns:a16="http://schemas.microsoft.com/office/drawing/2014/main" id="{4C450ECA-442A-4916-AA7E-BD68FCFFF1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1024" y="1402333"/>
            <a:ext cx="1805325" cy="1117952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C016265-2A5E-4881-81D7-1396C70E22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5371" y="2520285"/>
            <a:ext cx="1805324" cy="3440782"/>
          </a:xfrm>
          <a:prstGeom prst="rect">
            <a:avLst/>
          </a:prstGeom>
        </p:spPr>
      </p:pic>
      <p:sp>
        <p:nvSpPr>
          <p:cNvPr id="18" name="Literacy is embedded in our understanding of education as developing the ability to read and write – so what does it mean to be “physically literate”? The Erasmus+ supported Physical Literacy for Life project is exploring this emerging concept, putting a"/>
          <p:cNvSpPr txBox="1">
            <a:spLocks noGrp="1"/>
          </p:cNvSpPr>
          <p:nvPr>
            <p:ph idx="13"/>
          </p:nvPr>
        </p:nvSpPr>
        <p:spPr>
          <a:xfrm>
            <a:off x="137401" y="1669716"/>
            <a:ext cx="8305954" cy="4257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>
              <a:lnSpc>
                <a:spcPct val="140000"/>
              </a:lnSpc>
              <a:spcBef>
                <a:spcPts val="5900"/>
              </a:spcBef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1800" b="1" dirty="0">
                <a:solidFill>
                  <a:srgbClr val="003399"/>
                </a:solidFill>
                <a:latin typeface="+mn-lt"/>
              </a:rPr>
              <a:t>Spletno orodje za usposabljanje </a:t>
            </a:r>
            <a:r>
              <a:rPr lang="sl-SI" sz="1800" b="1" i="1" dirty="0">
                <a:solidFill>
                  <a:srgbClr val="003399"/>
                </a:solidFill>
                <a:latin typeface="+mn-lt"/>
              </a:rPr>
              <a:t>Gibanje za zdravje </a:t>
            </a:r>
            <a:r>
              <a:rPr lang="sl-SI" sz="1800" dirty="0">
                <a:solidFill>
                  <a:srgbClr val="003399"/>
                </a:solidFill>
                <a:latin typeface="+mn-lt"/>
              </a:rPr>
              <a:t>je </a:t>
            </a:r>
            <a:r>
              <a:rPr lang="sl-SI" sz="1800" b="0" dirty="0">
                <a:solidFill>
                  <a:srgbClr val="003399"/>
                </a:solidFill>
                <a:latin typeface="+mn-lt"/>
              </a:rPr>
              <a:t>namenjeno uporabi v vseh štirih okoljih (šole, </a:t>
            </a:r>
            <a:r>
              <a:rPr lang="sl-SI" sz="1800" b="0" u="sng" dirty="0">
                <a:solidFill>
                  <a:srgbClr val="003399"/>
                </a:solidFill>
                <a:latin typeface="+mn-lt"/>
              </a:rPr>
              <a:t>športna društva</a:t>
            </a:r>
            <a:r>
              <a:rPr lang="sl-SI" sz="1800" b="0" dirty="0">
                <a:solidFill>
                  <a:srgbClr val="003399"/>
                </a:solidFill>
                <a:latin typeface="+mn-lt"/>
              </a:rPr>
              <a:t>, </a:t>
            </a:r>
            <a:r>
              <a:rPr lang="sl-SI" sz="1800" b="0" u="sng" dirty="0">
                <a:solidFill>
                  <a:srgbClr val="003399"/>
                </a:solidFill>
                <a:latin typeface="+mn-lt"/>
              </a:rPr>
              <a:t>zdravstveni domovi</a:t>
            </a:r>
            <a:r>
              <a:rPr lang="sl-SI" sz="1800" b="0" dirty="0">
                <a:solidFill>
                  <a:srgbClr val="003399"/>
                </a:solidFill>
                <a:latin typeface="+mn-lt"/>
              </a:rPr>
              <a:t>, lokalna skupnost) in za vse štiri ciljne skupine (učitelji, </a:t>
            </a:r>
            <a:r>
              <a:rPr lang="sl-SI" sz="1800" b="0" u="sng" dirty="0">
                <a:solidFill>
                  <a:srgbClr val="003399"/>
                </a:solidFill>
                <a:latin typeface="+mn-lt"/>
              </a:rPr>
              <a:t>trenerji/vaditelji</a:t>
            </a:r>
            <a:r>
              <a:rPr lang="sl-SI" sz="1800" b="0" dirty="0">
                <a:solidFill>
                  <a:srgbClr val="003399"/>
                </a:solidFill>
                <a:latin typeface="+mn-lt"/>
              </a:rPr>
              <a:t>, </a:t>
            </a:r>
            <a:r>
              <a:rPr lang="sl-SI" sz="1800" b="0" u="sng" dirty="0">
                <a:solidFill>
                  <a:srgbClr val="003399"/>
                </a:solidFill>
                <a:latin typeface="+mn-lt"/>
              </a:rPr>
              <a:t>zdravstveni delavci</a:t>
            </a:r>
            <a:r>
              <a:rPr lang="sl-SI" sz="1800" b="0" dirty="0">
                <a:solidFill>
                  <a:srgbClr val="003399"/>
                </a:solidFill>
                <a:latin typeface="+mn-lt"/>
              </a:rPr>
              <a:t> in razvijalci skupnosti)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1800" b="0" dirty="0">
              <a:solidFill>
                <a:srgbClr val="003399"/>
              </a:solidFill>
              <a:latin typeface="+mn-lt"/>
            </a:endParaRPr>
          </a:p>
          <a:p>
            <a:pPr marL="1085850" lvl="1" indent="-342900" algn="ctr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b="1" dirty="0">
                <a:solidFill>
                  <a:srgbClr val="003399"/>
                </a:solidFill>
                <a:latin typeface="+mn-lt"/>
              </a:rPr>
              <a:t>Obiščite spletno stran </a:t>
            </a:r>
            <a:r>
              <a:rPr lang="sl-SI" sz="1800" b="1" i="1" dirty="0">
                <a:solidFill>
                  <a:srgbClr val="003399"/>
                </a:solidFill>
                <a:latin typeface="+mn-lt"/>
              </a:rPr>
              <a:t>Gibanje za zdravje/</a:t>
            </a:r>
            <a:r>
              <a:rPr lang="en-GB" sz="1800" b="1" i="1" dirty="0">
                <a:solidFill>
                  <a:srgbClr val="003399"/>
                </a:solidFill>
                <a:latin typeface="+mn-lt"/>
              </a:rPr>
              <a:t>Moving for health</a:t>
            </a:r>
            <a:r>
              <a:rPr lang="sl-SI" sz="1800" b="1" dirty="0">
                <a:solidFill>
                  <a:srgbClr val="003399"/>
                </a:solidFill>
                <a:latin typeface="+mn-lt"/>
              </a:rPr>
              <a:t>: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sl-SI" sz="1800" i="1" dirty="0">
                <a:solidFill>
                  <a:srgbClr val="003399"/>
                </a:solidFill>
                <a:latin typeface="+mn-lt"/>
                <a:hlinkClick r:id="rId10"/>
              </a:rPr>
              <a:t>https://nijz.si/projekti/gibanje-za-zdravje/</a:t>
            </a:r>
            <a:r>
              <a:rPr lang="sl-SI" sz="1800" i="1" dirty="0">
                <a:solidFill>
                  <a:srgbClr val="003399"/>
                </a:solidFill>
                <a:latin typeface="+mn-lt"/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sl-SI" sz="1800" i="1" dirty="0">
              <a:solidFill>
                <a:srgbClr val="003399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1800" b="1" i="1" dirty="0">
                <a:solidFill>
                  <a:srgbClr val="003399"/>
                </a:solidFill>
                <a:latin typeface="+mn-lt"/>
              </a:rPr>
              <a:t>     </a:t>
            </a:r>
            <a:endParaRPr lang="sl-SI" sz="1800" b="1" dirty="0">
              <a:solidFill>
                <a:srgbClr val="003399"/>
              </a:solidFill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sz="1800" b="1" dirty="0">
                <a:solidFill>
                  <a:srgbClr val="003399"/>
                </a:solidFill>
                <a:latin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sl-SI" sz="1800" b="1" dirty="0">
              <a:solidFill>
                <a:srgbClr val="003399"/>
              </a:solidFill>
              <a:latin typeface="+mn-lt"/>
            </a:endParaRPr>
          </a:p>
          <a:p>
            <a:pPr marL="342900" indent="-342900" algn="ctr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sz="1800" b="1" dirty="0">
                <a:solidFill>
                  <a:srgbClr val="003399"/>
                </a:solidFill>
                <a:latin typeface="+mn-lt"/>
              </a:rPr>
              <a:t>Dvignite nivo znanja in veščin na področju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sl-SI" sz="1800" b="1" dirty="0">
                <a:solidFill>
                  <a:srgbClr val="003399"/>
                </a:solidFill>
                <a:latin typeface="+mn-lt"/>
              </a:rPr>
              <a:t>zdravstvene in gibalne pismenosti</a:t>
            </a:r>
            <a:r>
              <a:rPr lang="sl-SI" sz="1800" dirty="0">
                <a:solidFill>
                  <a:srgbClr val="003399"/>
                </a:solidFill>
                <a:latin typeface="+mn-lt"/>
              </a:rPr>
              <a:t> ter </a:t>
            </a:r>
            <a:r>
              <a:rPr lang="sl-SI" sz="1800" u="sng" dirty="0">
                <a:solidFill>
                  <a:srgbClr val="003399"/>
                </a:solidFill>
                <a:latin typeface="+mn-lt"/>
              </a:rPr>
              <a:t>preizkusite orodje za usposabljanje</a:t>
            </a:r>
            <a:endParaRPr lang="sl-SI" sz="1800" i="1" u="sng" dirty="0">
              <a:solidFill>
                <a:srgbClr val="003399"/>
              </a:solidFill>
              <a:latin typeface="+mn-lt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sl-SI" sz="1800" dirty="0">
                <a:solidFill>
                  <a:srgbClr val="003399"/>
                </a:solidFill>
                <a:latin typeface="+mn-lt"/>
              </a:rPr>
              <a:t>v slovenskem jeziku: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003399"/>
                </a:solidFill>
                <a:hlinkClick r:id="rId11"/>
              </a:rPr>
              <a:t>https://movingforhealth.isca.org/learning-tool-slo</a:t>
            </a:r>
            <a:r>
              <a:rPr lang="sl-SI" sz="1800" dirty="0">
                <a:solidFill>
                  <a:srgbClr val="003399"/>
                </a:solidFill>
              </a:rPr>
              <a:t> </a:t>
            </a:r>
            <a:endParaRPr lang="en-US" sz="1800" dirty="0">
              <a:solidFill>
                <a:srgbClr val="003399"/>
              </a:solidFill>
            </a:endParaRPr>
          </a:p>
        </p:txBody>
      </p:sp>
      <p:pic>
        <p:nvPicPr>
          <p:cNvPr id="19" name="Slika 13">
            <a:extLst>
              <a:ext uri="{FF2B5EF4-FFF2-40B4-BE49-F238E27FC236}">
                <a16:creationId xmlns:a16="http://schemas.microsoft.com/office/drawing/2014/main" id="{F46867A6-A2A8-49FA-AB5A-6D895E37E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9651" r="11159" b="36830"/>
          <a:stretch>
            <a:fillRect/>
          </a:stretch>
        </p:blipFill>
        <p:spPr bwMode="auto">
          <a:xfrm>
            <a:off x="393251" y="3450132"/>
            <a:ext cx="1336748" cy="125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59E14A24-5965-41D3-BBC7-A28CC1B2A37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25711" y="3548894"/>
            <a:ext cx="1649781" cy="210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5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8"/>
          <p:cNvSpPr>
            <a:spLocks noGrp="1"/>
          </p:cNvSpPr>
          <p:nvPr>
            <p:ph idx="4294967295"/>
          </p:nvPr>
        </p:nvSpPr>
        <p:spPr>
          <a:xfrm>
            <a:off x="163376" y="1640913"/>
            <a:ext cx="9089681" cy="41010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Prvi javnozdravstveni vadbeni program za aktivno in zdravo staranje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   brezplačno dostopen na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Nunito"/>
                <a:cs typeface="Arial" panose="020B0604020202020204" pitchFamily="34" charset="0"/>
                <a:sym typeface="Nunito"/>
                <a:hlinkClick r:id="rId3"/>
              </a:rPr>
              <a:t>https://podprimostarejse.si</a:t>
            </a:r>
            <a:endParaRPr lang="sl-SI" sz="1800" dirty="0">
              <a:solidFill>
                <a:srgbClr val="000000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  <a:p>
            <a:pPr marL="0" indent="0">
              <a:buNone/>
            </a:pPr>
            <a:endParaRPr lang="en-US" sz="1000" dirty="0">
              <a:solidFill>
                <a:srgbClr val="000000"/>
              </a:solidFill>
              <a:latin typeface="Arial" panose="020B0604020202020204" pitchFamily="34" charset="0"/>
              <a:ea typeface="Nunito"/>
              <a:cs typeface="Arial" panose="020B0604020202020204" pitchFamily="34" charset="0"/>
              <a:sym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Implementacija vadbenega programa </a:t>
            </a:r>
            <a:r>
              <a:rPr lang="sl-SI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vAdBeCeDa</a:t>
            </a: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 v program </a:t>
            </a:r>
            <a:r>
              <a:rPr lang="sl-SI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Skupaj za zdravje </a:t>
            </a:r>
          </a:p>
          <a:p>
            <a:pPr marL="0" indent="0">
              <a:buNone/>
            </a:pP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(integracija v obstoječe delavnice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Gibam se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Zdrava mera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 v </a:t>
            </a:r>
            <a:r>
              <a:rPr lang="en-US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LS</a:t>
            </a:r>
            <a:r>
              <a:rPr lang="en-US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sl-SI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2025/2026: </a:t>
            </a:r>
            <a:r>
              <a:rPr lang="sl-SI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Prenos kompetenc skozi izobraževanje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znotraj projekta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Zmigaj se do vadbe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(OKS) </a:t>
            </a:r>
            <a:r>
              <a:rPr lang="sl-SI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kader v športu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športna društva in klube, ki podpirajo izvajanje programa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za zdravje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LS        </a:t>
            </a:r>
            <a:r>
              <a:rPr lang="sl-SI" sz="1800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zagotavljanje trajnosti vadbe/obravnave v LS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  <a:r>
              <a:rPr lang="sl-SI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APLIKACIJA </a:t>
            </a:r>
            <a:r>
              <a:rPr lang="sl-SI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vAdBeCeDa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(IOS in Android)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omogoča individualno načrtovanje vadbe za moč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ravnotežje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spremljanje posameznikove tedenske TD, sledenje smernicam za TD,…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Wingdings" panose="05000000000000000000" pitchFamily="2" charset="2"/>
              <a:buChar char="Ø"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Testiranje aplikacije čez poletje 2025; </a:t>
            </a:r>
          </a:p>
          <a:p>
            <a:pPr marL="0" indent="0" algn="ctr">
              <a:buNone/>
            </a:pPr>
            <a:r>
              <a:rPr lang="sl-SI" sz="18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sl-SI" sz="1800" u="sng" dirty="0">
                <a:latin typeface="Arial" panose="020B0604020202020204" pitchFamily="34" charset="0"/>
                <a:cs typeface="Arial" panose="020B0604020202020204" pitchFamily="34" charset="0"/>
              </a:rPr>
              <a:t>jeseni bo aplikacija na voljo potencialnim uporabnikom!</a:t>
            </a:r>
          </a:p>
          <a:p>
            <a:endParaRPr lang="sl-SI" sz="2000" dirty="0">
              <a:solidFill>
                <a:srgbClr val="003399"/>
              </a:solidFill>
              <a:ea typeface="+mj-ea"/>
              <a:cs typeface="+mj-cs"/>
            </a:endParaRPr>
          </a:p>
        </p:txBody>
      </p:sp>
      <p:pic>
        <p:nvPicPr>
          <p:cNvPr id="5" name="Označba mesta vsebine 33">
            <a:extLst>
              <a:ext uri="{FF2B5EF4-FFF2-40B4-BE49-F238E27FC236}">
                <a16:creationId xmlns:a16="http://schemas.microsoft.com/office/drawing/2014/main" id="{CB7ABC2C-1749-4DDF-8F27-4C31F6220D9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6" t="26655" r="17125" b="41323"/>
          <a:stretch/>
        </p:blipFill>
        <p:spPr>
          <a:xfrm>
            <a:off x="2113544" y="374377"/>
            <a:ext cx="3309373" cy="9951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4A14994B-A69B-47EB-A4E7-C877D1BB82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1924" y="26129"/>
            <a:ext cx="2255063" cy="157319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AE498FF5-8F85-49DC-9221-D357D29AF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8114" y="1471065"/>
            <a:ext cx="2660014" cy="1104994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B2DA7A7-255B-45CA-B2E7-83C0EB9947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81109" y="5213056"/>
            <a:ext cx="2007121" cy="1369344"/>
          </a:xfrm>
          <a:prstGeom prst="rect">
            <a:avLst/>
          </a:prstGeom>
        </p:spPr>
      </p:pic>
      <p:pic>
        <p:nvPicPr>
          <p:cNvPr id="14" name="Grafika 43" descr="Smart Phone with solid fill">
            <a:extLst>
              <a:ext uri="{FF2B5EF4-FFF2-40B4-BE49-F238E27FC236}">
                <a16:creationId xmlns:a16="http://schemas.microsoft.com/office/drawing/2014/main" id="{6FFD4FAF-4933-496E-B569-483335716C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81141" y="5256541"/>
            <a:ext cx="1363988" cy="1363988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442C4F8-ADBB-4989-8EE3-6FF43A5CEDD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1453" b="19035"/>
          <a:stretch/>
        </p:blipFill>
        <p:spPr>
          <a:xfrm>
            <a:off x="275875" y="5643983"/>
            <a:ext cx="449956" cy="38388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3B7FB14B-C74E-4AE8-B950-D125EDF5383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1"/>
          <a:stretch/>
        </p:blipFill>
        <p:spPr>
          <a:xfrm>
            <a:off x="10198384" y="2817919"/>
            <a:ext cx="1543065" cy="878721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18AC04E-4D6C-4CAC-9C66-C05839A4A2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64"/>
          <a:stretch/>
        </p:blipFill>
        <p:spPr>
          <a:xfrm>
            <a:off x="9710073" y="3984772"/>
            <a:ext cx="1543065" cy="940152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97F54B23-544E-49F0-9702-1CEE7A00B2B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04" y="5149336"/>
            <a:ext cx="1418045" cy="989295"/>
          </a:xfrm>
          <a:prstGeom prst="rect">
            <a:avLst/>
          </a:prstGeom>
        </p:spPr>
      </p:pic>
      <p:sp>
        <p:nvSpPr>
          <p:cNvPr id="20" name="Desna puščica 19"/>
          <p:cNvSpPr/>
          <p:nvPr/>
        </p:nvSpPr>
        <p:spPr>
          <a:xfrm>
            <a:off x="3955409" y="3984772"/>
            <a:ext cx="427838" cy="134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21" name="Označba mesta vsebine 3"/>
          <p:cNvPicPr>
            <a:picLocks noGrp="1" noChangeAspect="1"/>
          </p:cNvPicPr>
          <p:nvPr>
            <p:ph idx="4294967295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21767" r="29333" b="61980"/>
          <a:stretch>
            <a:fillRect/>
          </a:stretch>
        </p:blipFill>
        <p:spPr>
          <a:xfrm>
            <a:off x="8794228" y="261666"/>
            <a:ext cx="2808312" cy="9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0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2"/>
          <p:cNvSpPr txBox="1">
            <a:spLocks/>
          </p:cNvSpPr>
          <p:nvPr/>
        </p:nvSpPr>
        <p:spPr>
          <a:xfrm>
            <a:off x="1832807" y="75501"/>
            <a:ext cx="5490782" cy="886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sz="3200" dirty="0">
                <a:solidFill>
                  <a:srgbClr val="034694"/>
                </a:solidFill>
                <a:cs typeface="Arial" panose="020B0604020202020204" pitchFamily="34" charset="0"/>
              </a:rPr>
              <a:t>Aktivno staranje za </a:t>
            </a:r>
          </a:p>
          <a:p>
            <a:pPr lvl="0" algn="ctr"/>
            <a:r>
              <a:rPr lang="sl-SI" sz="3200" dirty="0">
                <a:solidFill>
                  <a:srgbClr val="034694"/>
                </a:solidFill>
                <a:cs typeface="Arial" panose="020B0604020202020204" pitchFamily="34" charset="0"/>
              </a:rPr>
              <a:t>preprečevanje padcev </a:t>
            </a:r>
            <a:endParaRPr kumimoji="0" lang="sl-SI" altLang="sl-SI" sz="3200" b="1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F53A8FEC-0EE8-49CE-9CC2-C3186238B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484" y="3452548"/>
            <a:ext cx="1539602" cy="1076488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3865C294-186A-4DAB-A094-9747605DDD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301" y="4690513"/>
            <a:ext cx="1501447" cy="101851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38476F61-B6FD-49D5-9E0E-76ECEEB434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6747" y="4690513"/>
            <a:ext cx="1484392" cy="1022413"/>
          </a:xfrm>
          <a:prstGeom prst="rect">
            <a:avLst/>
          </a:prstGeom>
        </p:spPr>
      </p:pic>
      <p:sp>
        <p:nvSpPr>
          <p:cNvPr id="13" name="Naslov 2"/>
          <p:cNvSpPr txBox="1">
            <a:spLocks/>
          </p:cNvSpPr>
          <p:nvPr/>
        </p:nvSpPr>
        <p:spPr>
          <a:xfrm>
            <a:off x="8668419" y="3122894"/>
            <a:ext cx="2175732" cy="360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7DC6"/>
                </a:solidFill>
                <a:latin typeface="+mn-lt"/>
                <a:ea typeface="+mj-ea"/>
                <a:cs typeface="+mj-cs"/>
              </a:defRPr>
            </a:lvl1pPr>
          </a:lstStyle>
          <a:p>
            <a:pPr lvl="0" algn="ctr"/>
            <a:r>
              <a:rPr lang="sl-SI" sz="2000" dirty="0">
                <a:solidFill>
                  <a:srgbClr val="034694"/>
                </a:solidFill>
                <a:cs typeface="Arial" panose="020B0604020202020204" pitchFamily="34" charset="0"/>
              </a:rPr>
              <a:t>Vadbene kartice </a:t>
            </a:r>
            <a:endParaRPr kumimoji="0" lang="sl-SI" altLang="sl-SI" sz="2000" b="1" i="0" u="none" strike="noStrike" kern="1200" cap="none" spc="0" normalizeH="0" baseline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Content Placeholder 8"/>
          <p:cNvSpPr>
            <a:spLocks noGrp="1"/>
          </p:cNvSpPr>
          <p:nvPr>
            <p:ph idx="4294967295"/>
          </p:nvPr>
        </p:nvSpPr>
        <p:spPr>
          <a:xfrm>
            <a:off x="385243" y="5367004"/>
            <a:ext cx="8972235" cy="49158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Font typeface="Wingdings" panose="05000000000000000000" pitchFamily="2" charset="2"/>
              <a:buChar char="Ø"/>
            </a:pPr>
            <a:r>
              <a:rPr lang="sl-SI" sz="1800" noProof="1">
                <a:cs typeface="Times New Roman" panose="02020603050405020304" pitchFamily="18" charset="0"/>
              </a:rPr>
              <a:t>Dostop do učnega gradiva/vadbenih kartic:  </a:t>
            </a:r>
          </a:p>
          <a:p>
            <a:pPr marL="0" indent="0" algn="ctr">
              <a:buNone/>
            </a:pPr>
            <a:r>
              <a:rPr lang="sl-SI" sz="1800" dirty="0">
                <a:hlinkClick r:id="rId6"/>
              </a:rPr>
              <a:t>https://nijz.si/publikacije/abc-gibalni-program-za-aktivno-in-zdravo-staranje/</a:t>
            </a:r>
            <a:r>
              <a:rPr lang="en-US" sz="1800" dirty="0"/>
              <a:t> </a:t>
            </a:r>
            <a:endParaRPr lang="x-none" sz="1800" dirty="0"/>
          </a:p>
        </p:txBody>
      </p:sp>
      <p:sp>
        <p:nvSpPr>
          <p:cNvPr id="15" name="Označba mesta vsebine 1"/>
          <p:cNvSpPr>
            <a:spLocks noGrp="1"/>
          </p:cNvSpPr>
          <p:nvPr>
            <p:ph idx="4294967295"/>
          </p:nvPr>
        </p:nvSpPr>
        <p:spPr>
          <a:xfrm>
            <a:off x="323247" y="1892550"/>
            <a:ext cx="7587571" cy="304259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sl-SI" sz="1800" b="1" noProof="1">
                <a:cs typeface="Times New Roman" panose="02020603050405020304" pitchFamily="18" charset="0"/>
              </a:rPr>
              <a:t>3-mesečni progresivni vadbeni program za aktivno in zdravo staranje</a:t>
            </a:r>
            <a:r>
              <a:rPr lang="sl-SI" sz="1800" noProof="1">
                <a:cs typeface="Times New Roman" panose="02020603050405020304" pitchFamily="18" charset="0"/>
              </a:rPr>
              <a:t>; program vadbe vključuje: vadbo za mišično zmogljivost, ravnotežje, koordinacijo in funkcionalne gibalne vzorce. </a:t>
            </a:r>
          </a:p>
          <a:p>
            <a:endParaRPr lang="sl-SI" sz="1000" b="1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Implementacija gibalnega programa ABC+ v program </a:t>
            </a:r>
            <a:r>
              <a:rPr lang="sl-SI" sz="1800" b="1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za zdravje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(integracija v obstoječe delavnice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Gibam se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Zdrava mera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aktivnosti v LS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</a:p>
          <a:p>
            <a:endParaRPr lang="sl-SI" sz="1000" dirty="0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20205/2026: Prenos kompetenc skozi izobraževanje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znotraj projekta Zmigaj se do vadbe (OKS) </a:t>
            </a:r>
            <a:r>
              <a:rPr lang="sl-SI" sz="18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kader v športu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športna društva in klube, ki podpirajo izvajanje programa </a:t>
            </a:r>
            <a:r>
              <a:rPr lang="sl-SI" sz="1800" i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Skupaj za zdravje 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LS)         </a:t>
            </a:r>
            <a:r>
              <a:rPr lang="sl-SI" sz="1800" u="sng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zagotavljanje trajnosti vadbe/obravnave v LS</a:t>
            </a:r>
            <a:r>
              <a:rPr lang="sl-SI" sz="1800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endParaRPr lang="sl-SI" sz="1000" noProof="1">
              <a:solidFill>
                <a:srgbClr val="00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esna puščica 1"/>
          <p:cNvSpPr/>
          <p:nvPr/>
        </p:nvSpPr>
        <p:spPr>
          <a:xfrm>
            <a:off x="1158581" y="4949740"/>
            <a:ext cx="427838" cy="1342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ACE6AA01-66F3-4A4B-93F0-6E62DC7643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8222" y="75501"/>
            <a:ext cx="4077050" cy="293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19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E1259-8819-EE0A-4789-03A58054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861" y="1941663"/>
            <a:ext cx="6456156" cy="2463360"/>
          </a:xfrm>
        </p:spPr>
        <p:txBody>
          <a:bodyPr/>
          <a:lstStyle/>
          <a:p>
            <a:r>
              <a:rPr lang="sl-SI" dirty="0"/>
              <a:t>Hvala za pozornost!</a:t>
            </a:r>
            <a:br>
              <a:rPr lang="sl-SI" dirty="0"/>
            </a:br>
            <a:br>
              <a:rPr lang="sl-SI" dirty="0"/>
            </a:br>
            <a:r>
              <a:rPr lang="sl-SI" sz="3200" dirty="0"/>
              <a:t>andrea.backovic-jurican@nijz.si</a:t>
            </a:r>
            <a:r>
              <a:rPr lang="sl-SI" dirty="0"/>
              <a:t> 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1746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967" y="204346"/>
            <a:ext cx="10276114" cy="1143000"/>
          </a:xfrm>
        </p:spPr>
        <p:txBody>
          <a:bodyPr>
            <a:normAutofit/>
          </a:bodyPr>
          <a:lstStyle/>
          <a:p>
            <a:r>
              <a:rPr lang="sl-SI" dirty="0"/>
              <a:t>Kronične bolezni ter zdrav in aktiven življenjski slog</a:t>
            </a:r>
            <a:endParaRPr lang="x-none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41E4B08-4411-A33B-B7F3-790EE9B46E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3445" y="2295277"/>
            <a:ext cx="9132695" cy="3454934"/>
          </a:xfrm>
        </p:spPr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700" dirty="0"/>
              <a:t>Zaradi </a:t>
            </a:r>
            <a:r>
              <a:rPr lang="sl-SI" sz="1700" u="sng" dirty="0"/>
              <a:t>kroničnih nenalezljivih bolezni</a:t>
            </a:r>
            <a:r>
              <a:rPr lang="sl-SI" sz="1700" dirty="0"/>
              <a:t> na leto umre </a:t>
            </a:r>
            <a:r>
              <a:rPr lang="sl-SI" sz="1700" b="1" dirty="0"/>
              <a:t>43 milijonov ljudi</a:t>
            </a:r>
            <a:r>
              <a:rPr lang="sl-SI" sz="1700" dirty="0"/>
              <a:t>, kar predstavlja </a:t>
            </a:r>
            <a:r>
              <a:rPr lang="sl-SI" sz="1700" u="sng" dirty="0"/>
              <a:t>75% smrti</a:t>
            </a:r>
            <a:r>
              <a:rPr lang="sl-SI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700" dirty="0"/>
              <a:t>V EU so glavni dejavniki tveganja prezgodnje umrljivosti tobak in alkohol, nezdrava prehrana, </a:t>
            </a:r>
            <a:r>
              <a:rPr lang="sl-SI" sz="1700" u="sng" dirty="0"/>
              <a:t>telesna nedejavnost</a:t>
            </a:r>
            <a:r>
              <a:rPr lang="sl-SI" sz="1700" dirty="0"/>
              <a:t>, hipertenzija, debelost in </a:t>
            </a:r>
            <a:r>
              <a:rPr lang="sl-SI" sz="1700" dirty="0" err="1"/>
              <a:t>okoljski</a:t>
            </a:r>
            <a:r>
              <a:rPr lang="sl-SI" sz="1700" dirty="0"/>
              <a:t> dejavniki.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700" dirty="0"/>
              <a:t>Povečuje se prevalenca </a:t>
            </a:r>
            <a:r>
              <a:rPr lang="sl-SI" sz="1700" u="sng" dirty="0"/>
              <a:t>sedentarnega življenjskega sloga</a:t>
            </a:r>
            <a:r>
              <a:rPr lang="sl-SI" sz="1700" dirty="0"/>
              <a:t> in </a:t>
            </a:r>
            <a:r>
              <a:rPr lang="sl-SI" sz="1700" u="sng" dirty="0"/>
              <a:t>kroničnega pomanjkanja spanja</a:t>
            </a:r>
            <a:r>
              <a:rPr lang="sl-SI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700" dirty="0"/>
              <a:t>Glede na študijo GBD se v EU leta 2019 skoraj </a:t>
            </a:r>
            <a:r>
              <a:rPr lang="sl-SI" sz="1700" u="sng" dirty="0"/>
              <a:t>125 000 smrti</a:t>
            </a:r>
            <a:r>
              <a:rPr lang="sl-SI" sz="1700" dirty="0"/>
              <a:t> pripisuje </a:t>
            </a:r>
            <a:r>
              <a:rPr lang="sl-SI" sz="1700" u="sng" dirty="0"/>
              <a:t>nezadostni telesni dejavnosti</a:t>
            </a:r>
            <a:r>
              <a:rPr lang="sl-SI" sz="17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1700" dirty="0"/>
              <a:t>Zdrav in aktiven življenjski slog ter učinkovito </a:t>
            </a:r>
            <a:r>
              <a:rPr lang="sl-SI" sz="1700" u="sng" dirty="0"/>
              <a:t>preprečevanje kroničnih bolezni</a:t>
            </a:r>
            <a:r>
              <a:rPr lang="sl-SI" sz="1700" dirty="0"/>
              <a:t> je možno </a:t>
            </a:r>
            <a:r>
              <a:rPr lang="sl-SI" sz="1700" u="sng" dirty="0"/>
              <a:t>doseči le z medsebojnim povezovanjem</a:t>
            </a:r>
            <a:r>
              <a:rPr lang="sl-SI" sz="1700" dirty="0"/>
              <a:t> z dokazi podprte stroke, politike ter izvajalcev v praksi.</a:t>
            </a:r>
          </a:p>
          <a:p>
            <a:endParaRPr lang="sl-SI" dirty="0"/>
          </a:p>
        </p:txBody>
      </p:sp>
      <p:pic>
        <p:nvPicPr>
          <p:cNvPr id="11" name="Content Placeholder 32">
            <a:extLst>
              <a:ext uri="{FF2B5EF4-FFF2-40B4-BE49-F238E27FC236}">
                <a16:creationId xmlns:a16="http://schemas.microsoft.com/office/drawing/2014/main" id="{616A057F-B5B6-4489-2C86-5BAD10B19E3A}"/>
              </a:ext>
            </a:extLst>
          </p:cNvPr>
          <p:cNvPicPr>
            <a:picLocks noGrp="1" noChangeAspect="1"/>
          </p:cNvPicPr>
          <p:nvPr>
            <p:ph idx="17"/>
          </p:nvPr>
        </p:nvPicPr>
        <p:blipFill>
          <a:blip r:embed="rId2"/>
          <a:stretch>
            <a:fillRect/>
          </a:stretch>
        </p:blipFill>
        <p:spPr>
          <a:xfrm>
            <a:off x="9156140" y="1575636"/>
            <a:ext cx="2913941" cy="1942627"/>
          </a:xfrm>
        </p:spPr>
      </p:pic>
      <p:pic>
        <p:nvPicPr>
          <p:cNvPr id="17" name="Content Placeholder 20">
            <a:extLst>
              <a:ext uri="{FF2B5EF4-FFF2-40B4-BE49-F238E27FC236}">
                <a16:creationId xmlns:a16="http://schemas.microsoft.com/office/drawing/2014/main" id="{F31C35E5-4B78-4FD5-0CF8-1B9FFD112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6140" y="3817894"/>
            <a:ext cx="2884488" cy="192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499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2075" y="0"/>
            <a:ext cx="7672252" cy="1143000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Koncept 24-urnega gibalnega vedenja</a:t>
            </a:r>
            <a:endParaRPr lang="x-none" dirty="0"/>
          </a:p>
        </p:txBody>
      </p:sp>
      <p:pic>
        <p:nvPicPr>
          <p:cNvPr id="12" name="Označba mesta vsebine 3">
            <a:extLst>
              <a:ext uri="{FF2B5EF4-FFF2-40B4-BE49-F238E27FC236}">
                <a16:creationId xmlns:a16="http://schemas.microsoft.com/office/drawing/2014/main" id="{459E5631-1A87-476A-BFAB-2988B2EB31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6"/>
          <a:stretch/>
        </p:blipFill>
        <p:spPr>
          <a:xfrm>
            <a:off x="7379215" y="3021490"/>
            <a:ext cx="4725698" cy="3169921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1B192149-8134-4910-AA65-D9181B8226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2" t="31961" r="8987" b="7059"/>
          <a:stretch/>
        </p:blipFill>
        <p:spPr>
          <a:xfrm>
            <a:off x="107944" y="1287232"/>
            <a:ext cx="7271271" cy="3236687"/>
          </a:xfrm>
          <a:prstGeom prst="rect">
            <a:avLst/>
          </a:prstGeom>
        </p:spPr>
      </p:pic>
      <p:sp>
        <p:nvSpPr>
          <p:cNvPr id="2" name="Desna puščica 1"/>
          <p:cNvSpPr/>
          <p:nvPr/>
        </p:nvSpPr>
        <p:spPr>
          <a:xfrm>
            <a:off x="5890059" y="487303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64F36A32-4F48-4271-858C-6CEBB4DD8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3657" y="833182"/>
            <a:ext cx="2252296" cy="204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70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962" y="0"/>
            <a:ext cx="9929931" cy="1143000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Dnevno gibalno vedenje odraslih </a:t>
            </a:r>
            <a:r>
              <a:rPr lang="en-US" dirty="0"/>
              <a:t>prebivalcev </a:t>
            </a:r>
            <a:r>
              <a:rPr lang="pl-PL" dirty="0"/>
              <a:t>Sloven</a:t>
            </a:r>
            <a:r>
              <a:rPr lang="en-US" dirty="0"/>
              <a:t>ije</a:t>
            </a:r>
            <a:endParaRPr lang="x-none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AD257D1F-6B1A-4FB4-ACBA-50B8A45049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46" y="1143000"/>
            <a:ext cx="9527179" cy="4959597"/>
          </a:xfrm>
          <a:prstGeom prst="rect">
            <a:avLst/>
          </a:prstGeom>
        </p:spPr>
      </p:pic>
      <p:sp>
        <p:nvSpPr>
          <p:cNvPr id="9" name="Pravokotnik 8">
            <a:extLst>
              <a:ext uri="{FF2B5EF4-FFF2-40B4-BE49-F238E27FC236}">
                <a16:creationId xmlns:a16="http://schemas.microsoft.com/office/drawing/2014/main" id="{587E64A8-6F26-487F-BEDA-938C798F3611}"/>
              </a:ext>
            </a:extLst>
          </p:cNvPr>
          <p:cNvSpPr/>
          <p:nvPr/>
        </p:nvSpPr>
        <p:spPr>
          <a:xfrm>
            <a:off x="604548" y="5715878"/>
            <a:ext cx="88563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 sz="1100" b="1" i="1" dirty="0">
                <a:solidFill>
                  <a:srgbClr val="003399"/>
                </a:solidFill>
              </a:rPr>
              <a:t>V:</a:t>
            </a:r>
            <a:r>
              <a:rPr lang="sl-SI" sz="1100" i="1" dirty="0">
                <a:solidFill>
                  <a:srgbClr val="003399"/>
                </a:solidFill>
              </a:rPr>
              <a:t> Zaletel M, </a:t>
            </a:r>
            <a:r>
              <a:rPr lang="sl-SI" sz="1100" i="1" dirty="0" err="1">
                <a:solidFill>
                  <a:srgbClr val="003399"/>
                </a:solidFill>
              </a:rPr>
              <a:t>Vardič</a:t>
            </a:r>
            <a:r>
              <a:rPr lang="sl-SI" sz="1100" i="1" dirty="0">
                <a:solidFill>
                  <a:srgbClr val="003399"/>
                </a:solidFill>
              </a:rPr>
              <a:t> D, Hladnik M, </a:t>
            </a:r>
            <a:r>
              <a:rPr lang="sl-SI" sz="1100" i="1" dirty="0" err="1">
                <a:solidFill>
                  <a:srgbClr val="003399"/>
                </a:solidFill>
              </a:rPr>
              <a:t>editors</a:t>
            </a:r>
            <a:r>
              <a:rPr lang="sl-SI" sz="1100" i="1" dirty="0">
                <a:solidFill>
                  <a:srgbClr val="003399"/>
                </a:solidFill>
              </a:rPr>
              <a:t>. Zdravstveni statistični letopis Slovenije 2023. Nacionalni inštitut za javno zdravje; 2025.</a:t>
            </a:r>
          </a:p>
        </p:txBody>
      </p:sp>
    </p:spTree>
    <p:extLst>
      <p:ext uri="{BB962C8B-B14F-4D97-AF65-F5344CB8AC3E}">
        <p14:creationId xmlns:p14="http://schemas.microsoft.com/office/powerpoint/2010/main" val="191573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154D6AF-0110-D4ED-D66E-84EB2D3F1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11978"/>
            <a:ext cx="8795658" cy="566674"/>
          </a:xfrm>
        </p:spPr>
        <p:txBody>
          <a:bodyPr>
            <a:noAutofit/>
          </a:bodyPr>
          <a:lstStyle/>
          <a:p>
            <a:pPr algn="ctr"/>
            <a:r>
              <a:rPr lang="sl-SI" dirty="0"/>
              <a:t>Čezmerna hranjenost in debelost v Sloveniji</a:t>
            </a:r>
            <a:endParaRPr lang="x-none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6FCFB29-5682-48CE-8577-C35487B28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08" y="669945"/>
            <a:ext cx="9397514" cy="5286102"/>
          </a:xfrm>
          <a:prstGeom prst="rect">
            <a:avLst/>
          </a:prstGeom>
        </p:spPr>
      </p:pic>
      <p:sp>
        <p:nvSpPr>
          <p:cNvPr id="8" name="Pravokotnik 7">
            <a:extLst>
              <a:ext uri="{FF2B5EF4-FFF2-40B4-BE49-F238E27FC236}">
                <a16:creationId xmlns:a16="http://schemas.microsoft.com/office/drawing/2014/main" id="{587E64A8-6F26-487F-BEDA-938C798F3611}"/>
              </a:ext>
            </a:extLst>
          </p:cNvPr>
          <p:cNvSpPr/>
          <p:nvPr/>
        </p:nvSpPr>
        <p:spPr>
          <a:xfrm>
            <a:off x="818849" y="5493877"/>
            <a:ext cx="88563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l-SI" sz="1100" b="1" i="1" dirty="0"/>
              <a:t>V: </a:t>
            </a:r>
            <a:r>
              <a:rPr lang="sl-SI" sz="1100" i="1" dirty="0"/>
              <a:t>Zaletel M, </a:t>
            </a:r>
            <a:r>
              <a:rPr lang="sl-SI" sz="1100" i="1" dirty="0" err="1"/>
              <a:t>Vardič</a:t>
            </a:r>
            <a:r>
              <a:rPr lang="sl-SI" sz="1100" i="1" dirty="0"/>
              <a:t> D, Hladnik M, </a:t>
            </a:r>
            <a:r>
              <a:rPr lang="sl-SI" sz="1100" i="1" dirty="0" err="1"/>
              <a:t>editors</a:t>
            </a:r>
            <a:r>
              <a:rPr lang="sl-SI" sz="1100" i="1" dirty="0"/>
              <a:t>. Zdravstveni statistični letopis Slovenije 2023. Nacionalni inštitut za javno zdravje; 2025.</a:t>
            </a:r>
          </a:p>
        </p:txBody>
      </p:sp>
    </p:spTree>
    <p:extLst>
      <p:ext uri="{BB962C8B-B14F-4D97-AF65-F5344CB8AC3E}">
        <p14:creationId xmlns:p14="http://schemas.microsoft.com/office/powerpoint/2010/main" val="3136264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06" y="81539"/>
            <a:ext cx="9040315" cy="1143000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Smernice in priporočila za telesno dejavnost in sedentarno vedenje</a:t>
            </a:r>
            <a:endParaRPr lang="x-none" dirty="0"/>
          </a:p>
        </p:txBody>
      </p:sp>
      <p:pic>
        <p:nvPicPr>
          <p:cNvPr id="3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19" y="1611901"/>
            <a:ext cx="1407865" cy="2080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5159" y="1375409"/>
            <a:ext cx="3017461" cy="199480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4462" y="3717132"/>
            <a:ext cx="2721826" cy="232672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216" y="1334559"/>
            <a:ext cx="2431188" cy="207650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7324" y="1375409"/>
            <a:ext cx="3455670" cy="1910817"/>
          </a:xfrm>
          <a:prstGeom prst="rect">
            <a:avLst/>
          </a:prstGeom>
        </p:spPr>
      </p:pic>
      <p:sp>
        <p:nvSpPr>
          <p:cNvPr id="9" name="Content Placeholder 14">
            <a:extLst>
              <a:ext uri="{FF2B5EF4-FFF2-40B4-BE49-F238E27FC236}">
                <a16:creationId xmlns:a16="http://schemas.microsoft.com/office/drawing/2014/main" id="{141E4B08-4411-A33B-B7F3-790EE9B46E8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385841" y="3717132"/>
            <a:ext cx="3224852" cy="356742"/>
          </a:xfrm>
        </p:spPr>
        <p:txBody>
          <a:bodyPr>
            <a:normAutofit/>
          </a:bodyPr>
          <a:lstStyle/>
          <a:p>
            <a:r>
              <a:rPr lang="sl-SI" sz="1700" dirty="0"/>
              <a:t>Starejši odrasli 65 let in več:</a:t>
            </a:r>
          </a:p>
          <a:p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6207" y="4044301"/>
            <a:ext cx="3802985" cy="1893436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920506" y="4141829"/>
            <a:ext cx="21951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b="1" dirty="0"/>
              <a:t>VSAK GIB ŠTEJE.</a:t>
            </a:r>
          </a:p>
          <a:p>
            <a:pPr algn="ctr"/>
            <a:r>
              <a:rPr lang="sl-SI" dirty="0"/>
              <a:t>BODIMO AKTIVNI. </a:t>
            </a:r>
          </a:p>
          <a:p>
            <a:pPr algn="ctr"/>
            <a:r>
              <a:rPr lang="sl-SI" dirty="0"/>
              <a:t>VSAKDO. </a:t>
            </a:r>
          </a:p>
          <a:p>
            <a:pPr algn="ctr"/>
            <a:r>
              <a:rPr lang="sl-SI" dirty="0"/>
              <a:t>VSEPOVSOD. </a:t>
            </a:r>
          </a:p>
          <a:p>
            <a:pPr algn="ctr"/>
            <a:r>
              <a:rPr lang="sl-SI" dirty="0"/>
              <a:t>VSAK DAN.</a:t>
            </a:r>
          </a:p>
        </p:txBody>
      </p:sp>
    </p:spTree>
    <p:extLst>
      <p:ext uri="{BB962C8B-B14F-4D97-AF65-F5344CB8AC3E}">
        <p14:creationId xmlns:p14="http://schemas.microsoft.com/office/powerpoint/2010/main" val="356475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jeZBesedilom 7"/>
          <p:cNvSpPr txBox="1">
            <a:spLocks noChangeArrowheads="1"/>
          </p:cNvSpPr>
          <p:nvPr/>
        </p:nvSpPr>
        <p:spPr bwMode="auto">
          <a:xfrm>
            <a:off x="1616610" y="89946"/>
            <a:ext cx="9229949" cy="541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8218" tIns="24109" rIns="48218" bIns="24109">
            <a:spAutoFit/>
          </a:bodyPr>
          <a:lstStyle>
            <a:lvl1pPr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ctr" eaLnBrk="1" hangingPunct="1"/>
            <a:r>
              <a:rPr lang="sl-SI" altLang="sl-SI" sz="3200" b="1" dirty="0">
                <a:solidFill>
                  <a:srgbClr val="003399"/>
                </a:solidFill>
                <a:latin typeface="+mj-lt"/>
              </a:rPr>
              <a:t>Priporočila o dolžini spanja glede na starost</a:t>
            </a:r>
          </a:p>
        </p:txBody>
      </p:sp>
      <p:pic>
        <p:nvPicPr>
          <p:cNvPr id="9" name="Slik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71" y="1660386"/>
            <a:ext cx="6863460" cy="387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značba mesta vsebin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14078" y="779723"/>
            <a:ext cx="4442792" cy="521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33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3">
            <a:extLst>
              <a:ext uri="{FF2B5EF4-FFF2-40B4-BE49-F238E27FC236}">
                <a16:creationId xmlns:a16="http://schemas.microsoft.com/office/drawing/2014/main" id="{82CED066-D8AA-BE5F-0F33-A2E636273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06" y="47983"/>
            <a:ext cx="9040315" cy="1143000"/>
          </a:xfrm>
        </p:spPr>
        <p:txBody>
          <a:bodyPr>
            <a:noAutofit/>
          </a:bodyPr>
          <a:lstStyle/>
          <a:p>
            <a:pPr algn="ctr"/>
            <a:r>
              <a:rPr lang="pl-PL" dirty="0"/>
              <a:t>Skupnostni pristop k zdravju</a:t>
            </a:r>
            <a:endParaRPr lang="x-none" dirty="0"/>
          </a:p>
        </p:txBody>
      </p:sp>
      <p:sp>
        <p:nvSpPr>
          <p:cNvPr id="4" name="Pravokotnik 3"/>
          <p:cNvSpPr/>
          <p:nvPr/>
        </p:nvSpPr>
        <p:spPr>
          <a:xfrm>
            <a:off x="252549" y="1235655"/>
            <a:ext cx="1187849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dirty="0"/>
              <a:t>Je pristop, katerega </a:t>
            </a:r>
            <a:r>
              <a:rPr lang="sl-SI" b="1" dirty="0"/>
              <a:t>nosilec</a:t>
            </a:r>
            <a:r>
              <a:rPr lang="sl-SI" dirty="0"/>
              <a:t> je </a:t>
            </a:r>
            <a:r>
              <a:rPr lang="sl-SI" b="1" dirty="0"/>
              <a:t>lokalna skupnost (LS)</a:t>
            </a:r>
            <a:r>
              <a:rPr lang="sl-SI" dirty="0">
                <a:solidFill>
                  <a:srgbClr val="007DC5"/>
                </a:solidFill>
              </a:rPr>
              <a:t> </a:t>
            </a:r>
            <a:r>
              <a:rPr lang="sl-SI" b="1" dirty="0">
                <a:solidFill>
                  <a:srgbClr val="003399"/>
                </a:solidFill>
              </a:rPr>
              <a:t>skozi povezano delovanje njenih subjektov </a:t>
            </a:r>
            <a:r>
              <a:rPr lang="sl-SI" dirty="0"/>
              <a:t>(tako posameznikov kot skupin), zainteresiranih za boljše zdravje vseh pripadnikov in okolja; </a:t>
            </a:r>
            <a:r>
              <a:rPr lang="sl-SI" b="1" dirty="0"/>
              <a:t>pobudniki in nosilci </a:t>
            </a:r>
            <a:r>
              <a:rPr lang="sl-SI" dirty="0"/>
              <a:t>dotičnega pristopa so lahko </a:t>
            </a:r>
            <a:r>
              <a:rPr lang="sl-SI" b="1" dirty="0"/>
              <a:t>različni akterji LS </a:t>
            </a:r>
            <a:r>
              <a:rPr lang="sl-SI" dirty="0"/>
              <a:t>(npr. zdravstvene ustanove, občinska uprava, civilna družba, društva, združenja ipd.) (</a:t>
            </a:r>
            <a:r>
              <a:rPr lang="sl-SI" i="1" dirty="0">
                <a:solidFill>
                  <a:srgbClr val="003399"/>
                </a:solidFill>
              </a:rPr>
              <a:t>Pahor</a:t>
            </a:r>
            <a:r>
              <a:rPr lang="sl-SI" dirty="0"/>
              <a:t>, 2018).</a:t>
            </a:r>
          </a:p>
          <a:p>
            <a:pPr>
              <a:spcBef>
                <a:spcPct val="0"/>
              </a:spcBef>
            </a:pPr>
            <a:endParaRPr lang="sl-SI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dirty="0"/>
              <a:t>Če želimo </a:t>
            </a:r>
            <a:r>
              <a:rPr lang="sl-SI" b="1" dirty="0">
                <a:solidFill>
                  <a:srgbClr val="003399"/>
                </a:solidFill>
              </a:rPr>
              <a:t>vzpostaviti dejanska partnerstva v skupnem delovanju</a:t>
            </a:r>
            <a:r>
              <a:rPr lang="sl-SI" dirty="0">
                <a:solidFill>
                  <a:srgbClr val="4D4D4F"/>
                </a:solidFill>
              </a:rPr>
              <a:t>, </a:t>
            </a:r>
            <a:r>
              <a:rPr lang="sl-SI" dirty="0"/>
              <a:t>potem morajo biti </a:t>
            </a:r>
            <a:r>
              <a:rPr lang="sl-SI" b="1" dirty="0"/>
              <a:t>vključeni vsi v LS </a:t>
            </a:r>
            <a:r>
              <a:rPr lang="sl-SI" dirty="0"/>
              <a:t>(sektorji, strokovnjaki, institucije, združenja, posamezniki). </a:t>
            </a:r>
          </a:p>
          <a:p>
            <a:pPr>
              <a:spcBef>
                <a:spcPct val="0"/>
              </a:spcBef>
            </a:pPr>
            <a:endParaRPr lang="sl-SI" dirty="0"/>
          </a:p>
          <a:p>
            <a:pPr marL="285750" indent="-2857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sl-SI" dirty="0"/>
              <a:t>Osnovni korak je ustanovitev </a:t>
            </a:r>
            <a:r>
              <a:rPr lang="sl-SI" b="1" dirty="0"/>
              <a:t>lokalne skupine za krepitev zdravja</a:t>
            </a:r>
            <a:r>
              <a:rPr lang="sl-SI" dirty="0"/>
              <a:t>, ki oblikuje vizijo skupnosti, oceni stanje in potrebe ter identificira probleme in cilje v skupnosti; na osnovi tega pa pripravi </a:t>
            </a:r>
            <a:r>
              <a:rPr lang="sl-SI" dirty="0">
                <a:solidFill>
                  <a:srgbClr val="003399"/>
                </a:solidFill>
              </a:rPr>
              <a:t>STRATEŠKE</a:t>
            </a:r>
            <a:r>
              <a:rPr lang="sl-SI" dirty="0">
                <a:solidFill>
                  <a:srgbClr val="4D4D4F"/>
                </a:solidFill>
              </a:rPr>
              <a:t> </a:t>
            </a:r>
            <a:r>
              <a:rPr lang="sl-SI" dirty="0"/>
              <a:t>in</a:t>
            </a:r>
            <a:r>
              <a:rPr lang="sl-SI" dirty="0">
                <a:solidFill>
                  <a:srgbClr val="4D4D4F"/>
                </a:solidFill>
              </a:rPr>
              <a:t> </a:t>
            </a:r>
            <a:r>
              <a:rPr lang="sl-SI" dirty="0">
                <a:solidFill>
                  <a:srgbClr val="003399"/>
                </a:solidFill>
              </a:rPr>
              <a:t>AKCIJSKE NAČRTE </a:t>
            </a:r>
            <a:r>
              <a:rPr lang="sl-SI" dirty="0"/>
              <a:t>ter ima možnost </a:t>
            </a:r>
            <a:r>
              <a:rPr lang="sl-SI" b="1" dirty="0">
                <a:solidFill>
                  <a:srgbClr val="003399"/>
                </a:solidFill>
              </a:rPr>
              <a:t>vpliva na razvoj </a:t>
            </a:r>
            <a:r>
              <a:rPr lang="sl-SI" dirty="0"/>
              <a:t>in morebitne </a:t>
            </a:r>
            <a:r>
              <a:rPr lang="sl-SI" b="1" dirty="0">
                <a:solidFill>
                  <a:srgbClr val="003399"/>
                </a:solidFill>
              </a:rPr>
              <a:t>spremembe lokalnih politik</a:t>
            </a:r>
            <a:r>
              <a:rPr lang="sl-SI" dirty="0"/>
              <a:t>.</a:t>
            </a:r>
            <a:r>
              <a:rPr lang="sl-SI" dirty="0">
                <a:solidFill>
                  <a:srgbClr val="4D4D4F"/>
                </a:solidFill>
              </a:rPr>
              <a:t> 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2" cstate="print"/>
          <a:srcRect l="35495" t="16154" r="36703" b="12930"/>
          <a:stretch/>
        </p:blipFill>
        <p:spPr>
          <a:xfrm>
            <a:off x="10241280" y="4138828"/>
            <a:ext cx="1523999" cy="19121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Pravokotnik 4"/>
          <p:cNvSpPr/>
          <p:nvPr/>
        </p:nvSpPr>
        <p:spPr>
          <a:xfrm>
            <a:off x="574766" y="4774617"/>
            <a:ext cx="91004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sl-SI" sz="2800" b="1" i="1" dirty="0">
                <a:solidFill>
                  <a:srgbClr val="003399"/>
                </a:solidFill>
              </a:rPr>
              <a:t>Skupnostni pristop k zdravju</a:t>
            </a:r>
            <a:r>
              <a:rPr lang="sl-SI" sz="2800" i="1" dirty="0">
                <a:solidFill>
                  <a:srgbClr val="003399"/>
                </a:solidFill>
              </a:rPr>
              <a:t> </a:t>
            </a:r>
            <a:r>
              <a:rPr lang="sl-SI" sz="2800" b="1" i="1" dirty="0">
                <a:solidFill>
                  <a:srgbClr val="003399"/>
                </a:solidFill>
              </a:rPr>
              <a:t>POVEŽE SKUPNOST </a:t>
            </a:r>
          </a:p>
          <a:p>
            <a:pPr algn="ctr">
              <a:spcBef>
                <a:spcPct val="0"/>
              </a:spcBef>
            </a:pPr>
            <a:r>
              <a:rPr lang="sl-SI" sz="2800" i="1" dirty="0">
                <a:solidFill>
                  <a:srgbClr val="003399"/>
                </a:solidFill>
              </a:rPr>
              <a:t>in s tem </a:t>
            </a:r>
            <a:r>
              <a:rPr lang="sl-SI" sz="2800" b="1" i="1" dirty="0">
                <a:solidFill>
                  <a:srgbClr val="003399"/>
                </a:solidFill>
              </a:rPr>
              <a:t>OMOGOČA RAZVOJ SKUPNOSTI!</a:t>
            </a:r>
            <a:endParaRPr lang="sl-SI" sz="2800" i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64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ZMIGAJ SE DO VADBE 3">
      <a:dk1>
        <a:srgbClr val="003399"/>
      </a:dk1>
      <a:lt1>
        <a:sysClr val="window" lastClr="FFFFFF"/>
      </a:lt1>
      <a:dk2>
        <a:srgbClr val="003399"/>
      </a:dk2>
      <a:lt2>
        <a:srgbClr val="FFFFFF"/>
      </a:lt2>
      <a:accent1>
        <a:srgbClr val="003399"/>
      </a:accent1>
      <a:accent2>
        <a:srgbClr val="0088CE"/>
      </a:accent2>
      <a:accent3>
        <a:srgbClr val="7AB800"/>
      </a:accent3>
      <a:accent4>
        <a:srgbClr val="A0C666"/>
      </a:accent4>
      <a:accent5>
        <a:srgbClr val="3AB8E8"/>
      </a:accent5>
      <a:accent6>
        <a:srgbClr val="FFFFFF"/>
      </a:accent6>
      <a:hlink>
        <a:srgbClr val="0088CE"/>
      </a:hlink>
      <a:folHlink>
        <a:srgbClr val="00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78611b-f171-4773-a91b-52686385d5ae" xsi:nil="true"/>
    <lcf76f155ced4ddcb4097134ff3c332f xmlns="97c59b2f-6fee-48a8-a8fb-58e64b2ca24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5A0B4E2135494AA20BBBFCFEB1AC0A" ma:contentTypeVersion="16" ma:contentTypeDescription="Ustvari nov dokument." ma:contentTypeScope="" ma:versionID="9f1bb22cee77871ca8aff568dfc26d66">
  <xsd:schema xmlns:xsd="http://www.w3.org/2001/XMLSchema" xmlns:xs="http://www.w3.org/2001/XMLSchema" xmlns:p="http://schemas.microsoft.com/office/2006/metadata/properties" xmlns:ns2="97c59b2f-6fee-48a8-a8fb-58e64b2ca24f" xmlns:ns3="e978611b-f171-4773-a91b-52686385d5ae" targetNamespace="http://schemas.microsoft.com/office/2006/metadata/properties" ma:root="true" ma:fieldsID="7d2ffafa88f1617649a783e39baff566" ns2:_="" ns3:_="">
    <xsd:import namespace="97c59b2f-6fee-48a8-a8fb-58e64b2ca24f"/>
    <xsd:import namespace="e978611b-f171-4773-a91b-52686385d5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59b2f-6fee-48a8-a8fb-58e64b2ca2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Oznake slike" ma:readOnly="false" ma:fieldId="{5cf76f15-5ced-4ddc-b409-7134ff3c332f}" ma:taxonomyMulti="true" ma:sspId="3f704706-3e82-486d-9eb4-83233080db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78611b-f171-4773-a91b-52686385d5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V skupni rabi z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V skupni rabi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c35af83-e90c-4db6-9c7f-1ae10a51582b}" ma:internalName="TaxCatchAll" ma:showField="CatchAllData" ma:web="e978611b-f171-4773-a91b-52686385d5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vsebine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59528F-8D85-424D-8A25-29A6804006A8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terms/"/>
    <ds:schemaRef ds:uri="http://purl.org/dc/elements/1.1/"/>
    <ds:schemaRef ds:uri="e978611b-f171-4773-a91b-52686385d5ae"/>
    <ds:schemaRef ds:uri="97c59b2f-6fee-48a8-a8fb-58e64b2ca24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99AB1F4-2AF1-48E5-81ED-B22C1B130164}"/>
</file>

<file path=customXml/itemProps3.xml><?xml version="1.0" encoding="utf-8"?>
<ds:datastoreItem xmlns:ds="http://schemas.openxmlformats.org/officeDocument/2006/customXml" ds:itemID="{5FD5DE06-E734-4503-B162-C3B15C2C23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2854</TotalTime>
  <Words>1410</Words>
  <Application>Microsoft Office PowerPoint</Application>
  <PresentationFormat>Širokozaslonsko</PresentationFormat>
  <Paragraphs>172</Paragraphs>
  <Slides>24</Slides>
  <Notes>9</Notes>
  <HiddenSlides>0</HiddenSlides>
  <MMClips>0</MMClips>
  <ScaleCrop>false</ScaleCrop>
  <HeadingPairs>
    <vt:vector size="6" baseType="variant">
      <vt:variant>
        <vt:lpstr>Uporabljene pisave</vt:lpstr>
      </vt:variant>
      <vt:variant>
        <vt:i4>7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(MS) Bold</vt:lpstr>
      <vt:lpstr>Lucida Grande</vt:lpstr>
      <vt:lpstr>Times New Roman</vt:lpstr>
      <vt:lpstr>Trebuchet MS</vt:lpstr>
      <vt:lpstr>Wingdings</vt:lpstr>
      <vt:lpstr>Office Theme</vt:lpstr>
      <vt:lpstr>Andrea Backović Juričan, NIJZ </vt:lpstr>
      <vt:lpstr>Gibanje je zdravilo in  skupaj zmoremo več!</vt:lpstr>
      <vt:lpstr>Kronične bolezni ter zdrav in aktiven življenjski slog</vt:lpstr>
      <vt:lpstr>Koncept 24-urnega gibalnega vedenja</vt:lpstr>
      <vt:lpstr>Dnevno gibalno vedenje odraslih prebivalcev Slovenije</vt:lpstr>
      <vt:lpstr>Čezmerna hranjenost in debelost v Sloveniji</vt:lpstr>
      <vt:lpstr>Smernice in priporočila za telesno dejavnost in sedentarno vedenje</vt:lpstr>
      <vt:lpstr>PowerPointova predstavitev</vt:lpstr>
      <vt:lpstr>Skupnostni pristop k zdravju</vt:lpstr>
      <vt:lpstr>Skupnostni pristop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NIJZ projekti ter povezava med  programom Skupaj za zdravje  in projektom Zmigaj se do vadbe</vt:lpstr>
      <vt:lpstr>Gibanje za zdravje</vt:lpstr>
      <vt:lpstr>PowerPointova predstavitev</vt:lpstr>
      <vt:lpstr>PowerPointova predstavitev</vt:lpstr>
      <vt:lpstr>Hvala za pozornost!  andrea.backovic-jurican@nijz.si </vt:lpstr>
    </vt:vector>
  </TitlesOfParts>
  <Company>Arnoldvuga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Andrej Juvan</dc:creator>
  <cp:lastModifiedBy>Martin Tuš</cp:lastModifiedBy>
  <cp:revision>123</cp:revision>
  <cp:lastPrinted>2015-09-04T12:05:23Z</cp:lastPrinted>
  <dcterms:created xsi:type="dcterms:W3CDTF">2015-09-02T13:14:17Z</dcterms:created>
  <dcterms:modified xsi:type="dcterms:W3CDTF">2025-07-25T08:51:49Z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0x0101008A5A0B4E2135494AA20BBBFCFEB1AC0A</vt:lpwstr>
  </property>
  <property fmtid="{D5CDD505-2E9C-101B-9397-08002B2CF9AE}" pid="3" name="MediaServiceImageTags">
    <vt:lpwstr/>
  </property>
</Properties>
</file>